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66" r:id="rId4"/>
    <p:sldMasterId id="2147484314" r:id="rId5"/>
  </p:sldMasterIdLst>
  <p:notesMasterIdLst>
    <p:notesMasterId r:id="rId32"/>
  </p:notesMasterIdLst>
  <p:handoutMasterIdLst>
    <p:handoutMasterId r:id="rId33"/>
  </p:handoutMasterIdLst>
  <p:sldIdLst>
    <p:sldId id="358" r:id="rId6"/>
    <p:sldId id="376" r:id="rId7"/>
    <p:sldId id="378" r:id="rId8"/>
    <p:sldId id="381" r:id="rId9"/>
    <p:sldId id="387" r:id="rId10"/>
    <p:sldId id="388" r:id="rId11"/>
    <p:sldId id="389" r:id="rId12"/>
    <p:sldId id="390" r:id="rId13"/>
    <p:sldId id="391" r:id="rId14"/>
    <p:sldId id="383" r:id="rId15"/>
    <p:sldId id="379" r:id="rId16"/>
    <p:sldId id="380" r:id="rId17"/>
    <p:sldId id="384" r:id="rId18"/>
    <p:sldId id="385" r:id="rId19"/>
    <p:sldId id="392" r:id="rId20"/>
    <p:sldId id="382" r:id="rId21"/>
    <p:sldId id="377" r:id="rId22"/>
    <p:sldId id="393" r:id="rId23"/>
    <p:sldId id="400" r:id="rId24"/>
    <p:sldId id="397" r:id="rId25"/>
    <p:sldId id="394" r:id="rId26"/>
    <p:sldId id="399" r:id="rId27"/>
    <p:sldId id="398" r:id="rId28"/>
    <p:sldId id="395" r:id="rId29"/>
    <p:sldId id="396" r:id="rId30"/>
    <p:sldId id="314" r:id="rId3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5050"/>
    <a:srgbClr val="21B150"/>
    <a:srgbClr val="FFF100"/>
    <a:srgbClr val="333333"/>
    <a:srgbClr val="4DA0E2"/>
    <a:srgbClr val="672A7B"/>
    <a:srgbClr val="00188F"/>
    <a:srgbClr val="4D9ED7"/>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275" autoAdjust="0"/>
    <p:restoredTop sz="90535" autoAdjust="0"/>
  </p:normalViewPr>
  <p:slideViewPr>
    <p:cSldViewPr snapToObjects="1">
      <p:cViewPr>
        <p:scale>
          <a:sx n="33" d="100"/>
          <a:sy n="33" d="100"/>
        </p:scale>
        <p:origin x="1097" y="365"/>
      </p:cViewPr>
      <p:guideLst/>
    </p:cSldViewPr>
  </p:slideViewPr>
  <p:outlineViewPr>
    <p:cViewPr>
      <p:scale>
        <a:sx n="33" d="100"/>
        <a:sy n="33" d="100"/>
      </p:scale>
      <p:origin x="0" y="-15570"/>
    </p:cViewPr>
  </p:outlineViewPr>
  <p:notesTextViewPr>
    <p:cViewPr>
      <p:scale>
        <a:sx n="3" d="2"/>
        <a:sy n="3" d="2"/>
      </p:scale>
      <p:origin x="0" y="0"/>
    </p:cViewPr>
  </p:notesTextViewPr>
  <p:sorterViewPr>
    <p:cViewPr>
      <p:scale>
        <a:sx n="66" d="100"/>
        <a:sy n="66" d="100"/>
      </p:scale>
      <p:origin x="0" y="0"/>
    </p:cViewPr>
  </p:sorterViewPr>
  <p:notesViewPr>
    <p:cSldViewPr snapToObjects="1" showGuides="1">
      <p:cViewPr varScale="1">
        <p:scale>
          <a:sx n="83" d="100"/>
          <a:sy n="83" d="100"/>
        </p:scale>
        <p:origin x="385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10/6/2017</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10/6/2017</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1718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52097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494916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881960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899313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8766799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7497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2432175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4594266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 learn to turn off (drinking, coughing)</a:t>
            </a:r>
          </a:p>
          <a:p>
            <a:r>
              <a:rPr lang="en-US" dirty="0"/>
              <a:t>Don’t face the screen when talking</a:t>
            </a:r>
          </a:p>
          <a:p>
            <a:r>
              <a:rPr lang="en-US" dirty="0"/>
              <a:t>Project your voice if no mic.</a:t>
            </a:r>
          </a:p>
          <a:p>
            <a:r>
              <a:rPr lang="en-US" dirty="0"/>
              <a:t>Always use mic! Clip-on is best</a:t>
            </a:r>
          </a:p>
          <a:p>
            <a:r>
              <a:rPr lang="en-US" dirty="0"/>
              <a:t>Remember the back of the room</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4168072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642329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7702794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42295218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6721872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0147508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2215988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8476744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051369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992FED-EFD5-B544-AECA-4184CF27FF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5601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065375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093658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678294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908899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360846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803738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9118366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11149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6397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08981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09862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3985605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13980928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717500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4865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21288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851817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788667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141215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64296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93795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49051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741179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51661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201202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703023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08743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261273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606666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023553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99139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026107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509374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518344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9223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354860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380550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266168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7247669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9396015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41742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3535812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4776156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0218306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172164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935053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8628584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283538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4319496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440699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0048401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86260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1247519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021316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8585597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9795591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7611911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603597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4336246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6497826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6092928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1005073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38746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3911766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8104039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8649719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1997387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0712162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4624374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6078196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4832792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8498866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04001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131115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76887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54081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776605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9794480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0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49301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9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9891835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8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44346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7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542886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632653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8019037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550652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800219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2269973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Section Title Accent Color 3">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3504843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1352838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918093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9711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11018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99508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1324284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36361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577064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9" Type="http://schemas.openxmlformats.org/officeDocument/2006/relationships/slideLayout" Target="../slideLayouts/slideLayout60.xml"/><Relationship Id="rId21" Type="http://schemas.openxmlformats.org/officeDocument/2006/relationships/slideLayout" Target="../slideLayouts/slideLayout42.xml"/><Relationship Id="rId34" Type="http://schemas.openxmlformats.org/officeDocument/2006/relationships/slideLayout" Target="../slideLayouts/slideLayout55.xml"/><Relationship Id="rId42" Type="http://schemas.openxmlformats.org/officeDocument/2006/relationships/slideLayout" Target="../slideLayouts/slideLayout63.xml"/><Relationship Id="rId47" Type="http://schemas.openxmlformats.org/officeDocument/2006/relationships/slideLayout" Target="../slideLayouts/slideLayout68.xml"/><Relationship Id="rId50" Type="http://schemas.openxmlformats.org/officeDocument/2006/relationships/slideLayout" Target="../slideLayouts/slideLayout71.xml"/><Relationship Id="rId55" Type="http://schemas.openxmlformats.org/officeDocument/2006/relationships/slideLayout" Target="../slideLayouts/slideLayout76.xml"/><Relationship Id="rId63" Type="http://schemas.openxmlformats.org/officeDocument/2006/relationships/slideLayout" Target="../slideLayouts/slideLayout84.xml"/><Relationship Id="rId68" Type="http://schemas.openxmlformats.org/officeDocument/2006/relationships/slideLayout" Target="../slideLayouts/slideLayout89.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37" Type="http://schemas.openxmlformats.org/officeDocument/2006/relationships/slideLayout" Target="../slideLayouts/slideLayout58.xml"/><Relationship Id="rId40" Type="http://schemas.openxmlformats.org/officeDocument/2006/relationships/slideLayout" Target="../slideLayouts/slideLayout61.xml"/><Relationship Id="rId45" Type="http://schemas.openxmlformats.org/officeDocument/2006/relationships/slideLayout" Target="../slideLayouts/slideLayout66.xml"/><Relationship Id="rId53" Type="http://schemas.openxmlformats.org/officeDocument/2006/relationships/slideLayout" Target="../slideLayouts/slideLayout74.xml"/><Relationship Id="rId58" Type="http://schemas.openxmlformats.org/officeDocument/2006/relationships/slideLayout" Target="../slideLayouts/slideLayout79.xml"/><Relationship Id="rId66" Type="http://schemas.openxmlformats.org/officeDocument/2006/relationships/slideLayout" Target="../slideLayouts/slideLayout87.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36" Type="http://schemas.openxmlformats.org/officeDocument/2006/relationships/slideLayout" Target="../slideLayouts/slideLayout57.xml"/><Relationship Id="rId49" Type="http://schemas.openxmlformats.org/officeDocument/2006/relationships/slideLayout" Target="../slideLayouts/slideLayout70.xml"/><Relationship Id="rId57" Type="http://schemas.openxmlformats.org/officeDocument/2006/relationships/slideLayout" Target="../slideLayouts/slideLayout78.xml"/><Relationship Id="rId61" Type="http://schemas.openxmlformats.org/officeDocument/2006/relationships/slideLayout" Target="../slideLayouts/slideLayout82.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4" Type="http://schemas.openxmlformats.org/officeDocument/2006/relationships/slideLayout" Target="../slideLayouts/slideLayout65.xml"/><Relationship Id="rId52" Type="http://schemas.openxmlformats.org/officeDocument/2006/relationships/slideLayout" Target="../slideLayouts/slideLayout73.xml"/><Relationship Id="rId60" Type="http://schemas.openxmlformats.org/officeDocument/2006/relationships/slideLayout" Target="../slideLayouts/slideLayout81.xml"/><Relationship Id="rId65" Type="http://schemas.openxmlformats.org/officeDocument/2006/relationships/slideLayout" Target="../slideLayouts/slideLayout86.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 Id="rId35" Type="http://schemas.openxmlformats.org/officeDocument/2006/relationships/slideLayout" Target="../slideLayouts/slideLayout56.xml"/><Relationship Id="rId43" Type="http://schemas.openxmlformats.org/officeDocument/2006/relationships/slideLayout" Target="../slideLayouts/slideLayout64.xml"/><Relationship Id="rId48" Type="http://schemas.openxmlformats.org/officeDocument/2006/relationships/slideLayout" Target="../slideLayouts/slideLayout69.xml"/><Relationship Id="rId56" Type="http://schemas.openxmlformats.org/officeDocument/2006/relationships/slideLayout" Target="../slideLayouts/slideLayout77.xml"/><Relationship Id="rId64" Type="http://schemas.openxmlformats.org/officeDocument/2006/relationships/slideLayout" Target="../slideLayouts/slideLayout85.xml"/><Relationship Id="rId69" Type="http://schemas.openxmlformats.org/officeDocument/2006/relationships/theme" Target="../theme/theme2.xml"/><Relationship Id="rId8" Type="http://schemas.openxmlformats.org/officeDocument/2006/relationships/slideLayout" Target="../slideLayouts/slideLayout29.xml"/><Relationship Id="rId51" Type="http://schemas.openxmlformats.org/officeDocument/2006/relationships/slideLayout" Target="../slideLayouts/slideLayout72.xml"/><Relationship Id="rId3" Type="http://schemas.openxmlformats.org/officeDocument/2006/relationships/slideLayout" Target="../slideLayouts/slideLayout24.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slideLayout" Target="../slideLayouts/slideLayout54.xml"/><Relationship Id="rId38" Type="http://schemas.openxmlformats.org/officeDocument/2006/relationships/slideLayout" Target="../slideLayouts/slideLayout59.xml"/><Relationship Id="rId46" Type="http://schemas.openxmlformats.org/officeDocument/2006/relationships/slideLayout" Target="../slideLayouts/slideLayout67.xml"/><Relationship Id="rId59" Type="http://schemas.openxmlformats.org/officeDocument/2006/relationships/slideLayout" Target="../slideLayouts/slideLayout80.xml"/><Relationship Id="rId67" Type="http://schemas.openxmlformats.org/officeDocument/2006/relationships/slideLayout" Target="../slideLayouts/slideLayout88.xml"/><Relationship Id="rId20" Type="http://schemas.openxmlformats.org/officeDocument/2006/relationships/slideLayout" Target="../slideLayouts/slideLayout41.xml"/><Relationship Id="rId41" Type="http://schemas.openxmlformats.org/officeDocument/2006/relationships/slideLayout" Target="../slideLayouts/slideLayout62.xml"/><Relationship Id="rId54" Type="http://schemas.openxmlformats.org/officeDocument/2006/relationships/slideLayout" Target="../slideLayouts/slideLayout75.xml"/><Relationship Id="rId62"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342900" marR="0" lvl="1"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42900" marR="0" lvl="2"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42900" marR="0" lvl="3"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42900" marR="0" lvl="4"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478374632"/>
      </p:ext>
    </p:extLst>
  </p:cSld>
  <p:clrMap bg1="dk1" tx1="lt1" bg2="dk2" tx2="lt2" accent1="accent1" accent2="accent2" accent3="accent3" accent4="accent4" accent5="accent5" accent6="accent6" hlink="hlink" folHlink="folHlink"/>
  <p:sldLayoutIdLst>
    <p:sldLayoutId id="2147484267" r:id="rId1"/>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 id="2147484279" r:id="rId13"/>
    <p:sldLayoutId id="2147484280" r:id="rId14"/>
    <p:sldLayoutId id="2147484281" r:id="rId15"/>
    <p:sldLayoutId id="2147484282" r:id="rId16"/>
    <p:sldLayoutId id="2147484283" r:id="rId17"/>
    <p:sldLayoutId id="2147484284" r:id="rId18"/>
    <p:sldLayoutId id="2147484285" r:id="rId19"/>
    <p:sldLayoutId id="2147484286" r:id="rId20"/>
    <p:sldLayoutId id="2147484402"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342900" marR="0" lvl="1"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42900" marR="0" lvl="2"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42900" marR="0" lvl="3"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42900" marR="0" lvl="4"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1337999067"/>
      </p:ext>
    </p:extLst>
  </p:cSld>
  <p:clrMap bg1="dk1" tx1="lt1" bg2="dk2" tx2="lt2" accent1="accent1" accent2="accent2" accent3="accent3" accent4="accent4" accent5="accent5" accent6="accent6" hlink="hlink" folHlink="folHlink"/>
  <p:sldLayoutIdLst>
    <p:sldLayoutId id="2147484315" r:id="rId1"/>
    <p:sldLayoutId id="2147484316" r:id="rId2"/>
    <p:sldLayoutId id="2147484317" r:id="rId3"/>
    <p:sldLayoutId id="2147484391" r:id="rId4"/>
    <p:sldLayoutId id="2147484385" r:id="rId5"/>
    <p:sldLayoutId id="2147484374" r:id="rId6"/>
    <p:sldLayoutId id="2147484373" r:id="rId7"/>
    <p:sldLayoutId id="2147484356" r:id="rId8"/>
    <p:sldLayoutId id="2147484401" r:id="rId9"/>
    <p:sldLayoutId id="2147484342" r:id="rId10"/>
    <p:sldLayoutId id="2147484340" r:id="rId11"/>
    <p:sldLayoutId id="2147484339" r:id="rId12"/>
    <p:sldLayoutId id="2147484320" r:id="rId13"/>
    <p:sldLayoutId id="2147484321" r:id="rId14"/>
    <p:sldLayoutId id="2147484399" r:id="rId15"/>
    <p:sldLayoutId id="2147484398" r:id="rId16"/>
    <p:sldLayoutId id="2147484397" r:id="rId17"/>
    <p:sldLayoutId id="2147484396" r:id="rId18"/>
    <p:sldLayoutId id="2147484394" r:id="rId19"/>
    <p:sldLayoutId id="2147484393" r:id="rId20"/>
    <p:sldLayoutId id="2147484392" r:id="rId21"/>
    <p:sldLayoutId id="2147484389" r:id="rId22"/>
    <p:sldLayoutId id="2147484387" r:id="rId23"/>
    <p:sldLayoutId id="2147484386" r:id="rId24"/>
    <p:sldLayoutId id="2147484383" r:id="rId25"/>
    <p:sldLayoutId id="2147484382" r:id="rId26"/>
    <p:sldLayoutId id="2147484379" r:id="rId27"/>
    <p:sldLayoutId id="2147484378" r:id="rId28"/>
    <p:sldLayoutId id="2147484369" r:id="rId29"/>
    <p:sldLayoutId id="2147484367" r:id="rId30"/>
    <p:sldLayoutId id="2147484362" r:id="rId31"/>
    <p:sldLayoutId id="2147484361" r:id="rId32"/>
    <p:sldLayoutId id="2147484360" r:id="rId33"/>
    <p:sldLayoutId id="2147484359" r:id="rId34"/>
    <p:sldLayoutId id="2147484358" r:id="rId35"/>
    <p:sldLayoutId id="2147484355" r:id="rId36"/>
    <p:sldLayoutId id="2147484354" r:id="rId37"/>
    <p:sldLayoutId id="2147484353" r:id="rId38"/>
    <p:sldLayoutId id="2147484352" r:id="rId39"/>
    <p:sldLayoutId id="2147484351" r:id="rId40"/>
    <p:sldLayoutId id="2147484350" r:id="rId41"/>
    <p:sldLayoutId id="2147484349" r:id="rId42"/>
    <p:sldLayoutId id="2147484348" r:id="rId43"/>
    <p:sldLayoutId id="2147484345" r:id="rId44"/>
    <p:sldLayoutId id="2147484344" r:id="rId45"/>
    <p:sldLayoutId id="2147484343" r:id="rId46"/>
    <p:sldLayoutId id="2147484323" r:id="rId47"/>
    <p:sldLayoutId id="2147484324" r:id="rId48"/>
    <p:sldLayoutId id="2147484325" r:id="rId49"/>
    <p:sldLayoutId id="2147484326" r:id="rId50"/>
    <p:sldLayoutId id="2147484395" r:id="rId51"/>
    <p:sldLayoutId id="2147484390" r:id="rId52"/>
    <p:sldLayoutId id="2147484388" r:id="rId53"/>
    <p:sldLayoutId id="2147484384" r:id="rId54"/>
    <p:sldLayoutId id="2147484381" r:id="rId55"/>
    <p:sldLayoutId id="2147484376" r:id="rId56"/>
    <p:sldLayoutId id="2147484372" r:id="rId57"/>
    <p:sldLayoutId id="2147484364" r:id="rId58"/>
    <p:sldLayoutId id="2147484357" r:id="rId59"/>
    <p:sldLayoutId id="2147484347" r:id="rId60"/>
    <p:sldLayoutId id="2147484338" r:id="rId61"/>
    <p:sldLayoutId id="2147484328" r:id="rId62"/>
    <p:sldLayoutId id="2147484329" r:id="rId63"/>
    <p:sldLayoutId id="2147484330" r:id="rId64"/>
    <p:sldLayoutId id="2147484331" r:id="rId65"/>
    <p:sldLayoutId id="2147484332" r:id="rId66"/>
    <p:sldLayoutId id="2147484400" r:id="rId67"/>
    <p:sldLayoutId id="2147484334" r:id="rId6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8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hyperlink" Target="https://azure.microsoft.com/" TargetMode="External"/><Relationship Id="rId2" Type="http://schemas.openxmlformats.org/officeDocument/2006/relationships/notesSlide" Target="../notesSlides/notesSlide26.xml"/><Relationship Id="rId1" Type="http://schemas.openxmlformats.org/officeDocument/2006/relationships/slideLayout" Target="../slideLayouts/slideLayout38.xml"/><Relationship Id="rId5" Type="http://schemas.openxmlformats.org/officeDocument/2006/relationships/hyperlink" Target="https://github.com/dmakogon/hrnug2016" TargetMode="External"/><Relationship Id="rId4" Type="http://schemas.openxmlformats.org/officeDocument/2006/relationships/hyperlink" Target="https://neo4j.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4616648"/>
          </a:xfrm>
        </p:spPr>
        <p:txBody>
          <a:bodyPr/>
          <a:lstStyle/>
          <a:p>
            <a:r>
              <a:rPr lang="en-US" dirty="0"/>
              <a:t>So, you </a:t>
            </a:r>
            <a:r>
              <a:rPr lang="en-US" dirty="0" err="1"/>
              <a:t>wanna</a:t>
            </a:r>
            <a:r>
              <a:rPr lang="en-US" dirty="0"/>
              <a:t> give a</a:t>
            </a:r>
            <a:br>
              <a:rPr lang="en-US" dirty="0"/>
            </a:br>
            <a:r>
              <a:rPr lang="en-US" dirty="0"/>
              <a:t>tech talk?</a:t>
            </a:r>
            <a:br>
              <a:rPr lang="is-IS" sz="6000" dirty="0"/>
            </a:br>
            <a:br>
              <a:rPr lang="is-IS" sz="6000" dirty="0"/>
            </a:br>
            <a:r>
              <a:rPr lang="is-IS" sz="4400" dirty="0"/>
              <a:t>David Makogon, Microsoft</a:t>
            </a:r>
            <a:br>
              <a:rPr lang="en-US" dirty="0"/>
            </a:br>
            <a:endParaRPr lang="en-US" dirty="0"/>
          </a:p>
        </p:txBody>
      </p:sp>
      <p:sp>
        <p:nvSpPr>
          <p:cNvPr id="6" name="Text Placeholder 4"/>
          <p:cNvSpPr txBox="1">
            <a:spLocks/>
          </p:cNvSpPr>
          <p:nvPr/>
        </p:nvSpPr>
        <p:spPr>
          <a:xfrm>
            <a:off x="281052" y="5622207"/>
            <a:ext cx="3803585" cy="1404761"/>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999" dirty="0"/>
              <a:t>@</a:t>
            </a:r>
            <a:r>
              <a:rPr lang="en-US" sz="3999" dirty="0" err="1"/>
              <a:t>dmakogon</a:t>
            </a:r>
            <a:endParaRPr lang="en-US" sz="3999" dirty="0"/>
          </a:p>
          <a:p>
            <a:pPr marL="0" indent="0">
              <a:buNone/>
            </a:pPr>
            <a:r>
              <a:rPr lang="en-US" sz="3999" dirty="0" err="1"/>
              <a:t>www.dmak.io</a:t>
            </a:r>
            <a:endParaRPr lang="en-US" sz="3999" dirty="0"/>
          </a:p>
        </p:txBody>
      </p:sp>
      <p:sp>
        <p:nvSpPr>
          <p:cNvPr id="7" name="Text Placeholder 4"/>
          <p:cNvSpPr txBox="1">
            <a:spLocks/>
          </p:cNvSpPr>
          <p:nvPr/>
        </p:nvSpPr>
        <p:spPr>
          <a:xfrm>
            <a:off x="281052" y="469904"/>
            <a:ext cx="10258572" cy="1060973"/>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999" dirty="0"/>
              <a:t>#</a:t>
            </a:r>
            <a:r>
              <a:rPr lang="en-US" sz="3999" dirty="0" err="1"/>
              <a:t>novacodecamp</a:t>
            </a:r>
            <a:endParaRPr lang="en-US" sz="3999" dirty="0"/>
          </a:p>
        </p:txBody>
      </p:sp>
    </p:spTree>
    <p:extLst>
      <p:ext uri="{BB962C8B-B14F-4D97-AF65-F5344CB8AC3E}">
        <p14:creationId xmlns:p14="http://schemas.microsoft.com/office/powerpoint/2010/main" val="153397470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339F39-C1F7-4202-A3A8-4534E8AC4BC9}"/>
              </a:ext>
            </a:extLst>
          </p:cNvPr>
          <p:cNvSpPr>
            <a:spLocks noGrp="1"/>
          </p:cNvSpPr>
          <p:nvPr>
            <p:ph type="title"/>
          </p:nvPr>
        </p:nvSpPr>
        <p:spPr/>
        <p:txBody>
          <a:bodyPr/>
          <a:lstStyle/>
          <a:p>
            <a:r>
              <a:rPr lang="en-US" dirty="0"/>
              <a:t>Eye charts</a:t>
            </a:r>
          </a:p>
        </p:txBody>
      </p:sp>
      <p:pic>
        <p:nvPicPr>
          <p:cNvPr id="6" name="Picture 5">
            <a:extLst>
              <a:ext uri="{FF2B5EF4-FFF2-40B4-BE49-F238E27FC236}">
                <a16:creationId xmlns:a16="http://schemas.microsoft.com/office/drawing/2014/main" id="{AD6D3C43-1989-4981-B456-6C8ED122A65C}"/>
              </a:ext>
            </a:extLst>
          </p:cNvPr>
          <p:cNvPicPr>
            <a:picLocks noChangeAspect="1"/>
          </p:cNvPicPr>
          <p:nvPr/>
        </p:nvPicPr>
        <p:blipFill>
          <a:blip r:embed="rId3"/>
          <a:stretch>
            <a:fillRect/>
          </a:stretch>
        </p:blipFill>
        <p:spPr>
          <a:xfrm>
            <a:off x="5608637" y="0"/>
            <a:ext cx="5403270" cy="6994525"/>
          </a:xfrm>
          <a:prstGeom prst="rect">
            <a:avLst/>
          </a:prstGeom>
          <a:solidFill>
            <a:schemeClr val="tx1"/>
          </a:solidFill>
        </p:spPr>
      </p:pic>
    </p:spTree>
    <p:extLst>
      <p:ext uri="{BB962C8B-B14F-4D97-AF65-F5344CB8AC3E}">
        <p14:creationId xmlns:p14="http://schemas.microsoft.com/office/powerpoint/2010/main" val="390954805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Obligatory "bullet" eye-chart slide</a:t>
            </a:r>
          </a:p>
        </p:txBody>
      </p:sp>
      <p:sp>
        <p:nvSpPr>
          <p:cNvPr id="3" name="Text Placeholder 2"/>
          <p:cNvSpPr>
            <a:spLocks noGrp="1"/>
          </p:cNvSpPr>
          <p:nvPr>
            <p:ph type="body" sz="quarter" idx="10"/>
          </p:nvPr>
        </p:nvSpPr>
        <p:spPr>
          <a:xfrm>
            <a:off x="274638" y="1212850"/>
            <a:ext cx="11887200" cy="5416868"/>
          </a:xfrm>
        </p:spPr>
        <p:txBody>
          <a:bodyPr/>
          <a:lstStyle/>
          <a:p>
            <a:pPr marL="571500" indent="-571500">
              <a:buFont typeface="Arial" charset="0"/>
              <a:buChar char="•"/>
            </a:pPr>
            <a:r>
              <a:rPr lang="en-US" dirty="0"/>
              <a:t>Think about the content you're showing. Do you really need bullets at all? Does the little dot on the left help, or just look like annoying dots down the page?</a:t>
            </a:r>
          </a:p>
          <a:p>
            <a:pPr marL="571500" indent="-571500">
              <a:buFont typeface="Arial" charset="0"/>
              <a:buChar char="•"/>
            </a:pPr>
            <a:r>
              <a:rPr lang="en-US" dirty="0"/>
              <a:t>Should bullets be shown all at once, or slow-rolled so that your audience can follow along?</a:t>
            </a:r>
          </a:p>
          <a:p>
            <a:pPr marL="571500" indent="-571500">
              <a:buFont typeface="Arial" charset="0"/>
              <a:buChar char="•"/>
            </a:pPr>
            <a:r>
              <a:rPr lang="en-US" dirty="0"/>
              <a:t>Do you really need to write entire paragraphs to get your point across, or </a:t>
            </a:r>
            <a:r>
              <a:rPr lang="en-US" i="1" dirty="0"/>
              <a:t>maybe </a:t>
            </a:r>
            <a:r>
              <a:rPr lang="en-US" dirty="0"/>
              <a:t>you could just reduce to a few key words?</a:t>
            </a:r>
          </a:p>
        </p:txBody>
      </p:sp>
    </p:spTree>
    <p:extLst>
      <p:ext uri="{BB962C8B-B14F-4D97-AF65-F5344CB8AC3E}">
        <p14:creationId xmlns:p14="http://schemas.microsoft.com/office/powerpoint/2010/main" val="20306336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Bullets (or not)</a:t>
            </a:r>
          </a:p>
        </p:txBody>
      </p:sp>
      <p:sp>
        <p:nvSpPr>
          <p:cNvPr id="3" name="Text Placeholder 2"/>
          <p:cNvSpPr>
            <a:spLocks noGrp="1"/>
          </p:cNvSpPr>
          <p:nvPr>
            <p:ph type="body" sz="quarter" idx="10"/>
          </p:nvPr>
        </p:nvSpPr>
        <p:spPr>
          <a:xfrm>
            <a:off x="274638" y="1212850"/>
            <a:ext cx="11887200" cy="2769989"/>
          </a:xfrm>
        </p:spPr>
        <p:txBody>
          <a:bodyPr/>
          <a:lstStyle/>
          <a:p>
            <a:endParaRPr lang="en-US" dirty="0"/>
          </a:p>
          <a:p>
            <a:r>
              <a:rPr lang="en-US" dirty="0"/>
              <a:t>Bullets: Yay nor nay?</a:t>
            </a:r>
          </a:p>
          <a:p>
            <a:endParaRPr lang="en-US" dirty="0"/>
          </a:p>
          <a:p>
            <a:r>
              <a:rPr lang="en-US" dirty="0"/>
              <a:t>Make your point</a:t>
            </a:r>
          </a:p>
        </p:txBody>
      </p:sp>
    </p:spTree>
    <p:extLst>
      <p:ext uri="{BB962C8B-B14F-4D97-AF65-F5344CB8AC3E}">
        <p14:creationId xmlns:p14="http://schemas.microsoft.com/office/powerpoint/2010/main" val="18687248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588F2-573B-4EB7-9FCF-7C2E83E4AA77}"/>
              </a:ext>
            </a:extLst>
          </p:cNvPr>
          <p:cNvSpPr>
            <a:spLocks noGrp="1"/>
          </p:cNvSpPr>
          <p:nvPr>
            <p:ph type="title"/>
          </p:nvPr>
        </p:nvSpPr>
        <p:spPr/>
        <p:txBody>
          <a:bodyPr/>
          <a:lstStyle/>
          <a:p>
            <a:r>
              <a:rPr lang="en-US" dirty="0"/>
              <a:t>Fonts (and code)</a:t>
            </a:r>
          </a:p>
        </p:txBody>
      </p:sp>
      <p:sp>
        <p:nvSpPr>
          <p:cNvPr id="3" name="Text Placeholder 2">
            <a:extLst>
              <a:ext uri="{FF2B5EF4-FFF2-40B4-BE49-F238E27FC236}">
                <a16:creationId xmlns:a16="http://schemas.microsoft.com/office/drawing/2014/main" id="{D64E41BC-4EF5-48E2-8B9E-4C0454925BF4}"/>
              </a:ext>
            </a:extLst>
          </p:cNvPr>
          <p:cNvSpPr>
            <a:spLocks noGrp="1"/>
          </p:cNvSpPr>
          <p:nvPr>
            <p:ph type="body" sz="quarter" idx="10"/>
          </p:nvPr>
        </p:nvSpPr>
        <p:spPr>
          <a:xfrm>
            <a:off x="274638" y="1212850"/>
            <a:ext cx="3962399" cy="738664"/>
          </a:xfrm>
        </p:spPr>
        <p:txBody>
          <a:bodyPr/>
          <a:lstStyle/>
          <a:p>
            <a:r>
              <a:rPr lang="en-US" dirty="0"/>
              <a:t>Keystone.js – blog post listing</a:t>
            </a:r>
          </a:p>
        </p:txBody>
      </p:sp>
      <p:sp>
        <p:nvSpPr>
          <p:cNvPr id="4" name="Rectangle 3">
            <a:extLst>
              <a:ext uri="{FF2B5EF4-FFF2-40B4-BE49-F238E27FC236}">
                <a16:creationId xmlns:a16="http://schemas.microsoft.com/office/drawing/2014/main" id="{8B1C267A-87A8-417C-B3EB-321784D593B1}"/>
              </a:ext>
            </a:extLst>
          </p:cNvPr>
          <p:cNvSpPr/>
          <p:nvPr/>
        </p:nvSpPr>
        <p:spPr>
          <a:xfrm>
            <a:off x="4156074" y="2278062"/>
            <a:ext cx="8003366" cy="4339650"/>
          </a:xfrm>
          <a:prstGeom prst="rect">
            <a:avLst/>
          </a:prstGeom>
          <a:solidFill>
            <a:schemeClr val="tx1"/>
          </a:solidFill>
        </p:spPr>
        <p:txBody>
          <a:bodyPr wrap="square">
            <a:spAutoFit/>
          </a:bodyPr>
          <a:lstStyle/>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view</a:t>
            </a:r>
            <a:r>
              <a:rPr lang="en-US" sz="1200" dirty="0" err="1">
                <a:solidFill>
                  <a:srgbClr val="000000"/>
                </a:solidFill>
                <a:latin typeface="Consolas" panose="020B0609020204030204" pitchFamily="49" charset="0"/>
              </a:rPr>
              <a:t>.</a:t>
            </a:r>
            <a:r>
              <a:rPr lang="en-US" sz="1200" dirty="0" err="1">
                <a:solidFill>
                  <a:srgbClr val="795E26"/>
                </a:solidFill>
                <a:latin typeface="Consolas" panose="020B0609020204030204" pitchFamily="49" charset="0"/>
              </a:rPr>
              <a:t>on</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init</a:t>
            </a:r>
            <a:r>
              <a:rPr lang="en-US" sz="1200" dirty="0">
                <a:solidFill>
                  <a:srgbClr val="A31515"/>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function</a:t>
            </a:r>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next</a:t>
            </a:r>
            <a:r>
              <a:rPr lang="en-US" sz="1200" dirty="0">
                <a:solidFill>
                  <a:srgbClr val="000000"/>
                </a:solidFill>
                <a:latin typeface="Consolas" panose="020B0609020204030204" pitchFamily="49" charset="0"/>
              </a:rPr>
              <a:t>) {</a:t>
            </a:r>
          </a:p>
          <a:p>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var</a:t>
            </a:r>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q</a:t>
            </a:r>
            <a:r>
              <a:rPr lang="en-US" sz="1200" dirty="0">
                <a:solidFill>
                  <a:srgbClr val="000000"/>
                </a:solidFill>
                <a:latin typeface="Consolas" panose="020B0609020204030204" pitchFamily="49" charset="0"/>
              </a:rPr>
              <a:t> = </a:t>
            </a:r>
            <a:r>
              <a:rPr lang="en-US" sz="1200" dirty="0" err="1">
                <a:solidFill>
                  <a:srgbClr val="001080"/>
                </a:solidFill>
                <a:latin typeface="Consolas" panose="020B0609020204030204" pitchFamily="49" charset="0"/>
              </a:rPr>
              <a:t>keystone</a:t>
            </a:r>
            <a:r>
              <a:rPr lang="en-US" sz="1200" dirty="0" err="1">
                <a:solidFill>
                  <a:srgbClr val="000000"/>
                </a:solidFill>
                <a:latin typeface="Consolas" panose="020B0609020204030204" pitchFamily="49" charset="0"/>
              </a:rPr>
              <a:t>.</a:t>
            </a:r>
            <a:r>
              <a:rPr lang="en-US" sz="1200" dirty="0" err="1">
                <a:solidFill>
                  <a:srgbClr val="795E26"/>
                </a:solidFill>
                <a:latin typeface="Consolas" panose="020B0609020204030204" pitchFamily="49" charset="0"/>
              </a:rPr>
              <a:t>list</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'Post'</a:t>
            </a:r>
            <a:r>
              <a:rPr lang="en-US" sz="1200" dirty="0">
                <a:solidFill>
                  <a:srgbClr val="000000"/>
                </a:solidFill>
                <a:latin typeface="Consolas" panose="020B0609020204030204" pitchFamily="49" charset="0"/>
              </a:rPr>
              <a:t>).</a:t>
            </a:r>
            <a:r>
              <a:rPr lang="en-US" sz="1200" dirty="0">
                <a:solidFill>
                  <a:srgbClr val="795E26"/>
                </a:solidFill>
                <a:latin typeface="Consolas" panose="020B0609020204030204" pitchFamily="49" charset="0"/>
              </a:rPr>
              <a:t>paginate</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page:</a:t>
            </a:r>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req</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query</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page</a:t>
            </a:r>
            <a:r>
              <a:rPr lang="en-US" sz="1200" dirty="0">
                <a:solidFill>
                  <a:srgbClr val="000000"/>
                </a:solidFill>
                <a:latin typeface="Consolas" panose="020B0609020204030204" pitchFamily="49" charset="0"/>
              </a:rPr>
              <a:t> || </a:t>
            </a:r>
            <a:r>
              <a:rPr lang="en-US" sz="1200" dirty="0">
                <a:solidFill>
                  <a:srgbClr val="09885A"/>
                </a:solidFill>
                <a:latin typeface="Consolas" panose="020B0609020204030204" pitchFamily="49" charset="0"/>
              </a:rPr>
              <a:t>1</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perPage</a:t>
            </a:r>
            <a:r>
              <a:rPr lang="en-US" sz="1200" dirty="0">
                <a:solidFill>
                  <a:srgbClr val="001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09885A"/>
                </a:solidFill>
                <a:latin typeface="Consolas" panose="020B0609020204030204" pitchFamily="49" charset="0"/>
              </a:rPr>
              <a:t>10</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maxPages</a:t>
            </a:r>
            <a:r>
              <a:rPr lang="en-US" sz="1200" dirty="0">
                <a:solidFill>
                  <a:srgbClr val="001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09885A"/>
                </a:solidFill>
                <a:latin typeface="Consolas" panose="020B0609020204030204" pitchFamily="49" charset="0"/>
              </a:rPr>
              <a:t>10</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filters:</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state:</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'published'</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795E26"/>
                </a:solidFill>
                <a:latin typeface="Consolas" panose="020B0609020204030204" pitchFamily="49" charset="0"/>
              </a:rPr>
              <a:t>sort</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publishedDate</a:t>
            </a:r>
            <a:r>
              <a:rPr lang="en-US" sz="1200" dirty="0">
                <a:solidFill>
                  <a:srgbClr val="A31515"/>
                </a:solidFill>
                <a:latin typeface="Consolas" panose="020B0609020204030204" pitchFamily="49" charset="0"/>
              </a:rPr>
              <a:t>'</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795E26"/>
                </a:solidFill>
                <a:latin typeface="Consolas" panose="020B0609020204030204" pitchFamily="49" charset="0"/>
              </a:rPr>
              <a:t>populate</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'author categories'</a:t>
            </a:r>
            <a:r>
              <a:rPr lang="en-US" sz="1200" dirty="0">
                <a:solidFill>
                  <a:srgbClr val="000000"/>
                </a:solidFill>
                <a:latin typeface="Consolas" panose="020B0609020204030204" pitchFamily="49" charset="0"/>
              </a:rPr>
              <a:t>);</a:t>
            </a:r>
          </a:p>
          <a:p>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a:solidFill>
                  <a:srgbClr val="AF00DB"/>
                </a:solidFill>
                <a:latin typeface="Consolas" panose="020B0609020204030204" pitchFamily="49" charset="0"/>
              </a:rPr>
              <a:t>if</a:t>
            </a:r>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locals</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data</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category</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q</a:t>
            </a:r>
            <a:r>
              <a:rPr lang="en-US" sz="1200" dirty="0" err="1">
                <a:solidFill>
                  <a:srgbClr val="000000"/>
                </a:solidFill>
                <a:latin typeface="Consolas" panose="020B0609020204030204" pitchFamily="49" charset="0"/>
              </a:rPr>
              <a:t>.</a:t>
            </a:r>
            <a:r>
              <a:rPr lang="en-US" sz="1200" dirty="0" err="1">
                <a:solidFill>
                  <a:srgbClr val="795E26"/>
                </a:solidFill>
                <a:latin typeface="Consolas" panose="020B0609020204030204" pitchFamily="49" charset="0"/>
              </a:rPr>
              <a:t>where</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'categories'</a:t>
            </a:r>
            <a:r>
              <a:rPr lang="en-US" sz="1200" dirty="0">
                <a:solidFill>
                  <a:srgbClr val="000000"/>
                </a:solidFill>
                <a:latin typeface="Consolas" panose="020B0609020204030204" pitchFamily="49" charset="0"/>
              </a:rPr>
              <a:t>).</a:t>
            </a:r>
            <a:r>
              <a:rPr lang="en-US" sz="1200" dirty="0">
                <a:solidFill>
                  <a:srgbClr val="795E26"/>
                </a:solidFill>
                <a:latin typeface="Consolas" panose="020B0609020204030204" pitchFamily="49" charset="0"/>
              </a:rPr>
              <a:t>in</a:t>
            </a:r>
            <a:r>
              <a:rPr lang="en-US" sz="1200" dirty="0">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locals</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data</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category</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q</a:t>
            </a:r>
            <a:r>
              <a:rPr lang="en-US" sz="1200" dirty="0" err="1">
                <a:solidFill>
                  <a:srgbClr val="000000"/>
                </a:solidFill>
                <a:latin typeface="Consolas" panose="020B0609020204030204" pitchFamily="49" charset="0"/>
              </a:rPr>
              <a:t>.</a:t>
            </a:r>
            <a:r>
              <a:rPr lang="en-US" sz="1200" dirty="0" err="1">
                <a:solidFill>
                  <a:srgbClr val="795E26"/>
                </a:solidFill>
                <a:latin typeface="Consolas" panose="020B0609020204030204" pitchFamily="49" charset="0"/>
              </a:rPr>
              <a:t>exec</a:t>
            </a:r>
            <a:r>
              <a:rPr lang="en-US" sz="1200" dirty="0">
                <a:solidFill>
                  <a:srgbClr val="000000"/>
                </a:solidFill>
                <a:latin typeface="Consolas" panose="020B0609020204030204" pitchFamily="49" charset="0"/>
              </a:rPr>
              <a:t>(</a:t>
            </a:r>
            <a:r>
              <a:rPr lang="en-US" sz="1200" dirty="0">
                <a:solidFill>
                  <a:srgbClr val="0000FF"/>
                </a:solidFill>
                <a:latin typeface="Consolas" panose="020B0609020204030204" pitchFamily="49" charset="0"/>
              </a:rPr>
              <a:t>function</a:t>
            </a:r>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err</a:t>
            </a:r>
            <a:r>
              <a:rPr lang="en-US" sz="1200" dirty="0">
                <a:solidFill>
                  <a:srgbClr val="000000"/>
                </a:solidFill>
                <a:latin typeface="Consolas" panose="020B0609020204030204" pitchFamily="49" charset="0"/>
              </a:rPr>
              <a:t>, </a:t>
            </a:r>
            <a:r>
              <a:rPr lang="en-US" sz="1200" dirty="0">
                <a:solidFill>
                  <a:srgbClr val="001080"/>
                </a:solidFill>
                <a:latin typeface="Consolas" panose="020B0609020204030204" pitchFamily="49" charset="0"/>
              </a:rPr>
              <a:t>results</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err="1">
                <a:solidFill>
                  <a:srgbClr val="001080"/>
                </a:solidFill>
                <a:latin typeface="Consolas" panose="020B0609020204030204" pitchFamily="49" charset="0"/>
              </a:rPr>
              <a:t>locals</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data</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posts</a:t>
            </a:r>
            <a:r>
              <a:rPr lang="en-US" sz="1200" dirty="0">
                <a:solidFill>
                  <a:srgbClr val="000000"/>
                </a:solidFill>
                <a:latin typeface="Consolas" panose="020B0609020204030204" pitchFamily="49" charset="0"/>
              </a:rPr>
              <a:t> = </a:t>
            </a:r>
            <a:r>
              <a:rPr lang="en-US" sz="1200" dirty="0">
                <a:solidFill>
                  <a:srgbClr val="001080"/>
                </a:solidFill>
                <a:latin typeface="Consolas" panose="020B0609020204030204" pitchFamily="49" charset="0"/>
              </a:rPr>
              <a:t>results</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795E26"/>
                </a:solidFill>
                <a:latin typeface="Consolas" panose="020B0609020204030204" pitchFamily="49" charset="0"/>
              </a:rPr>
              <a:t>next</a:t>
            </a:r>
            <a:r>
              <a:rPr lang="en-US" sz="1200" dirty="0">
                <a:solidFill>
                  <a:srgbClr val="000000"/>
                </a:solidFill>
                <a:latin typeface="Consolas" panose="020B0609020204030204" pitchFamily="49" charset="0"/>
              </a:rPr>
              <a:t>(</a:t>
            </a:r>
            <a:r>
              <a:rPr lang="en-US" sz="1200" dirty="0">
                <a:solidFill>
                  <a:srgbClr val="001080"/>
                </a:solidFill>
                <a:latin typeface="Consolas" panose="020B0609020204030204" pitchFamily="49" charset="0"/>
              </a:rPr>
              <a:t>err</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endParaRPr lang="en-US" sz="1200" b="0" dirty="0">
              <a:solidFill>
                <a:srgbClr val="000000"/>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FC5BB962-5A40-484F-8243-1B04A3098D00}"/>
              </a:ext>
            </a:extLst>
          </p:cNvPr>
          <p:cNvSpPr/>
          <p:nvPr/>
        </p:nvSpPr>
        <p:spPr>
          <a:xfrm>
            <a:off x="122237" y="68262"/>
            <a:ext cx="11850283" cy="6832640"/>
          </a:xfrm>
          <a:prstGeom prst="rect">
            <a:avLst/>
          </a:prstGeom>
          <a:solidFill>
            <a:schemeClr val="tx1"/>
          </a:solidFill>
        </p:spPr>
        <p:txBody>
          <a:bodyPr wrap="square">
            <a:spAutoFit/>
          </a:bodyPr>
          <a:lstStyle/>
          <a:p>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view</a:t>
            </a:r>
            <a:r>
              <a:rPr lang="en-US" sz="2000" dirty="0" err="1">
                <a:solidFill>
                  <a:srgbClr val="000000"/>
                </a:solidFill>
                <a:latin typeface="Consolas" panose="020B0609020204030204" pitchFamily="49" charset="0"/>
              </a:rPr>
              <a:t>.</a:t>
            </a:r>
            <a:r>
              <a:rPr lang="en-US" sz="2000" dirty="0" err="1">
                <a:solidFill>
                  <a:srgbClr val="795E26"/>
                </a:solidFill>
                <a:latin typeface="Consolas" panose="020B0609020204030204" pitchFamily="49" charset="0"/>
              </a:rPr>
              <a:t>on</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init</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function</a:t>
            </a:r>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next</a:t>
            </a:r>
            <a:r>
              <a:rPr lang="en-US" sz="2000" dirty="0">
                <a:solidFill>
                  <a:srgbClr val="000000"/>
                </a:solidFill>
                <a:latin typeface="Consolas" panose="020B0609020204030204" pitchFamily="49" charset="0"/>
              </a:rPr>
              <a:t>) {</a:t>
            </a:r>
          </a:p>
          <a:p>
            <a:br>
              <a:rPr lang="en-US" sz="2000" dirty="0">
                <a:solidFill>
                  <a:srgbClr val="000000"/>
                </a:solidFill>
                <a:latin typeface="Consolas" panose="020B0609020204030204" pitchFamily="49" charset="0"/>
              </a:rPr>
            </a:br>
            <a:r>
              <a:rPr lang="en-US" sz="2000" dirty="0">
                <a:solidFill>
                  <a:srgbClr val="000000"/>
                </a:solidFill>
                <a:latin typeface="Consolas" panose="020B0609020204030204" pitchFamily="49" charset="0"/>
              </a:rPr>
              <a:t>        </a:t>
            </a:r>
            <a:r>
              <a:rPr lang="en-US" sz="2000" dirty="0" err="1">
                <a:solidFill>
                  <a:srgbClr val="0000FF"/>
                </a:solidFill>
                <a:latin typeface="Consolas" panose="020B0609020204030204" pitchFamily="49" charset="0"/>
              </a:rPr>
              <a:t>var</a:t>
            </a:r>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q</a:t>
            </a:r>
            <a:r>
              <a:rPr lang="en-US" sz="2000" dirty="0">
                <a:solidFill>
                  <a:srgbClr val="000000"/>
                </a:solidFill>
                <a:latin typeface="Consolas" panose="020B0609020204030204" pitchFamily="49" charset="0"/>
              </a:rPr>
              <a:t> = </a:t>
            </a:r>
            <a:r>
              <a:rPr lang="en-US" sz="2000" dirty="0" err="1">
                <a:solidFill>
                  <a:srgbClr val="001080"/>
                </a:solidFill>
                <a:latin typeface="Consolas" panose="020B0609020204030204" pitchFamily="49" charset="0"/>
              </a:rPr>
              <a:t>keystone</a:t>
            </a:r>
            <a:r>
              <a:rPr lang="en-US" sz="2000" dirty="0" err="1">
                <a:solidFill>
                  <a:srgbClr val="000000"/>
                </a:solidFill>
                <a:latin typeface="Consolas" panose="020B0609020204030204" pitchFamily="49" charset="0"/>
              </a:rPr>
              <a:t>.</a:t>
            </a:r>
            <a:r>
              <a:rPr lang="en-US" sz="2000" dirty="0" err="1">
                <a:solidFill>
                  <a:srgbClr val="795E26"/>
                </a:solidFill>
                <a:latin typeface="Consolas" panose="020B0609020204030204" pitchFamily="49" charset="0"/>
              </a:rPr>
              <a:t>list</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'Post'</a:t>
            </a:r>
            <a:r>
              <a:rPr lang="en-US" sz="2000" dirty="0">
                <a:solidFill>
                  <a:srgbClr val="000000"/>
                </a:solidFill>
                <a:latin typeface="Consolas" panose="020B0609020204030204" pitchFamily="49" charset="0"/>
              </a:rPr>
              <a:t>).</a:t>
            </a:r>
            <a:r>
              <a:rPr lang="en-US" sz="2000" dirty="0">
                <a:solidFill>
                  <a:srgbClr val="795E26"/>
                </a:solidFill>
                <a:latin typeface="Consolas" panose="020B0609020204030204" pitchFamily="49" charset="0"/>
              </a:rPr>
              <a:t>paginate</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page:</a:t>
            </a:r>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req</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query</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page</a:t>
            </a:r>
            <a:r>
              <a:rPr lang="en-US" sz="2000" dirty="0">
                <a:solidFill>
                  <a:srgbClr val="000000"/>
                </a:solidFill>
                <a:latin typeface="Consolas" panose="020B0609020204030204" pitchFamily="49" charset="0"/>
              </a:rPr>
              <a:t> || </a:t>
            </a:r>
            <a:r>
              <a:rPr lang="en-US" sz="2000" dirty="0">
                <a:solidFill>
                  <a:srgbClr val="09885A"/>
                </a:solidFill>
                <a:latin typeface="Consolas" panose="020B0609020204030204" pitchFamily="49" charset="0"/>
              </a:rPr>
              <a:t>1</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perPage</a:t>
            </a:r>
            <a:r>
              <a:rPr lang="en-US" sz="2000" dirty="0">
                <a:solidFill>
                  <a:srgbClr val="001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09885A"/>
                </a:solidFill>
                <a:latin typeface="Consolas" panose="020B0609020204030204" pitchFamily="49" charset="0"/>
              </a:rPr>
              <a:t>10</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maxPages</a:t>
            </a:r>
            <a:r>
              <a:rPr lang="en-US" sz="2000" dirty="0">
                <a:solidFill>
                  <a:srgbClr val="001080"/>
                </a:solidFill>
                <a:latin typeface="Consolas" panose="020B0609020204030204" pitchFamily="49" charset="0"/>
              </a:rPr>
              <a:t>:</a:t>
            </a:r>
            <a:r>
              <a:rPr lang="en-US" sz="2000" dirty="0">
                <a:solidFill>
                  <a:srgbClr val="000000"/>
                </a:solidFill>
                <a:latin typeface="Consolas" panose="020B0609020204030204" pitchFamily="49" charset="0"/>
              </a:rPr>
              <a:t> </a:t>
            </a:r>
            <a:r>
              <a:rPr lang="en-US" sz="2000" dirty="0">
                <a:solidFill>
                  <a:srgbClr val="09885A"/>
                </a:solidFill>
                <a:latin typeface="Consolas" panose="020B0609020204030204" pitchFamily="49" charset="0"/>
              </a:rPr>
              <a:t>10</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filters:</a:t>
            </a:r>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state:</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'published'</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a:solidFill>
                  <a:srgbClr val="795E26"/>
                </a:solidFill>
                <a:latin typeface="Consolas" panose="020B0609020204030204" pitchFamily="49" charset="0"/>
              </a:rPr>
              <a:t>sort</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publishedDate</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a:solidFill>
                  <a:srgbClr val="795E26"/>
                </a:solidFill>
                <a:latin typeface="Consolas" panose="020B0609020204030204" pitchFamily="49" charset="0"/>
              </a:rPr>
              <a:t>populate</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'author categories'</a:t>
            </a:r>
            <a:r>
              <a:rPr lang="en-US" sz="2000" dirty="0">
                <a:solidFill>
                  <a:srgbClr val="000000"/>
                </a:solidFill>
                <a:latin typeface="Consolas" panose="020B0609020204030204" pitchFamily="49" charset="0"/>
              </a:rPr>
              <a:t>);</a:t>
            </a:r>
          </a:p>
          <a:p>
            <a:br>
              <a:rPr lang="en-US" sz="2000" dirty="0">
                <a:solidFill>
                  <a:srgbClr val="000000"/>
                </a:solidFill>
                <a:latin typeface="Consolas" panose="020B0609020204030204" pitchFamily="49" charset="0"/>
              </a:rPr>
            </a:br>
            <a:r>
              <a:rPr lang="en-US" sz="2000" dirty="0">
                <a:solidFill>
                  <a:srgbClr val="000000"/>
                </a:solidFill>
                <a:latin typeface="Consolas" panose="020B0609020204030204" pitchFamily="49" charset="0"/>
              </a:rPr>
              <a:t>        </a:t>
            </a:r>
            <a:r>
              <a:rPr lang="en-US" sz="2000" dirty="0">
                <a:solidFill>
                  <a:srgbClr val="AF00DB"/>
                </a:solidFill>
                <a:latin typeface="Consolas" panose="020B0609020204030204" pitchFamily="49" charset="0"/>
              </a:rPr>
              <a:t>if</a:t>
            </a:r>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locals</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data</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category</a:t>
            </a:r>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q</a:t>
            </a:r>
            <a:r>
              <a:rPr lang="en-US" sz="2000" dirty="0" err="1">
                <a:solidFill>
                  <a:srgbClr val="000000"/>
                </a:solidFill>
                <a:latin typeface="Consolas" panose="020B0609020204030204" pitchFamily="49" charset="0"/>
              </a:rPr>
              <a:t>.</a:t>
            </a:r>
            <a:r>
              <a:rPr lang="en-US" sz="2000" dirty="0" err="1">
                <a:solidFill>
                  <a:srgbClr val="795E26"/>
                </a:solidFill>
                <a:latin typeface="Consolas" panose="020B0609020204030204" pitchFamily="49" charset="0"/>
              </a:rPr>
              <a:t>where</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'categories'</a:t>
            </a:r>
            <a:r>
              <a:rPr lang="en-US" sz="2000" dirty="0">
                <a:solidFill>
                  <a:srgbClr val="000000"/>
                </a:solidFill>
                <a:latin typeface="Consolas" panose="020B0609020204030204" pitchFamily="49" charset="0"/>
              </a:rPr>
              <a:t>).</a:t>
            </a:r>
            <a:r>
              <a:rPr lang="en-US" sz="2000" dirty="0">
                <a:solidFill>
                  <a:srgbClr val="795E26"/>
                </a:solidFill>
                <a:latin typeface="Consolas" panose="020B0609020204030204" pitchFamily="49" charset="0"/>
              </a:rPr>
              <a:t>in</a:t>
            </a:r>
            <a:r>
              <a:rPr lang="en-US" sz="2000" dirty="0">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locals</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data</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category</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p>
          <a:p>
            <a:br>
              <a:rPr lang="en-US" sz="2000" dirty="0">
                <a:solidFill>
                  <a:srgbClr val="000000"/>
                </a:solidFill>
                <a:latin typeface="Consolas" panose="020B0609020204030204" pitchFamily="49" charset="0"/>
              </a:rPr>
            </a:br>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q</a:t>
            </a:r>
            <a:r>
              <a:rPr lang="en-US" sz="2000" dirty="0" err="1">
                <a:solidFill>
                  <a:srgbClr val="000000"/>
                </a:solidFill>
                <a:latin typeface="Consolas" panose="020B0609020204030204" pitchFamily="49" charset="0"/>
              </a:rPr>
              <a:t>.</a:t>
            </a:r>
            <a:r>
              <a:rPr lang="en-US" sz="2000" dirty="0" err="1">
                <a:solidFill>
                  <a:srgbClr val="795E26"/>
                </a:solidFill>
                <a:latin typeface="Consolas" panose="020B0609020204030204" pitchFamily="49" charset="0"/>
              </a:rPr>
              <a:t>exec</a:t>
            </a:r>
            <a:r>
              <a:rPr lang="en-US" sz="2000" dirty="0">
                <a:solidFill>
                  <a:srgbClr val="000000"/>
                </a:solidFill>
                <a:latin typeface="Consolas" panose="020B0609020204030204" pitchFamily="49" charset="0"/>
              </a:rPr>
              <a:t>(</a:t>
            </a:r>
            <a:r>
              <a:rPr lang="en-US" sz="2000" dirty="0">
                <a:solidFill>
                  <a:srgbClr val="0000FF"/>
                </a:solidFill>
                <a:latin typeface="Consolas" panose="020B0609020204030204" pitchFamily="49" charset="0"/>
              </a:rPr>
              <a:t>function</a:t>
            </a:r>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err</a:t>
            </a:r>
            <a:r>
              <a:rPr lang="en-US" sz="2000" dirty="0">
                <a:solidFill>
                  <a:srgbClr val="000000"/>
                </a:solidFill>
                <a:latin typeface="Consolas" panose="020B0609020204030204" pitchFamily="49" charset="0"/>
              </a:rPr>
              <a:t>, </a:t>
            </a:r>
            <a:r>
              <a:rPr lang="en-US" sz="2000" dirty="0">
                <a:solidFill>
                  <a:srgbClr val="001080"/>
                </a:solidFill>
                <a:latin typeface="Consolas" panose="020B0609020204030204" pitchFamily="49" charset="0"/>
              </a:rPr>
              <a:t>results</a:t>
            </a:r>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r>
              <a:rPr lang="en-US" sz="2000" dirty="0" err="1">
                <a:solidFill>
                  <a:srgbClr val="001080"/>
                </a:solidFill>
                <a:latin typeface="Consolas" panose="020B0609020204030204" pitchFamily="49" charset="0"/>
              </a:rPr>
              <a:t>locals</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data</a:t>
            </a:r>
            <a:r>
              <a:rPr lang="en-US" sz="2000" dirty="0" err="1">
                <a:solidFill>
                  <a:srgbClr val="000000"/>
                </a:solidFill>
                <a:latin typeface="Consolas" panose="020B0609020204030204" pitchFamily="49" charset="0"/>
              </a:rPr>
              <a:t>.</a:t>
            </a:r>
            <a:r>
              <a:rPr lang="en-US" sz="2000" dirty="0" err="1">
                <a:solidFill>
                  <a:srgbClr val="001080"/>
                </a:solidFill>
                <a:latin typeface="Consolas" panose="020B0609020204030204" pitchFamily="49" charset="0"/>
              </a:rPr>
              <a:t>posts</a:t>
            </a:r>
            <a:r>
              <a:rPr lang="en-US" sz="2000" dirty="0">
                <a:solidFill>
                  <a:srgbClr val="000000"/>
                </a:solidFill>
                <a:latin typeface="Consolas" panose="020B0609020204030204" pitchFamily="49" charset="0"/>
              </a:rPr>
              <a:t> = </a:t>
            </a:r>
            <a:r>
              <a:rPr lang="en-US" sz="2000" dirty="0">
                <a:solidFill>
                  <a:srgbClr val="001080"/>
                </a:solidFill>
                <a:latin typeface="Consolas" panose="020B0609020204030204" pitchFamily="49" charset="0"/>
              </a:rPr>
              <a:t>results</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en-US" sz="2000" dirty="0">
                <a:solidFill>
                  <a:srgbClr val="795E26"/>
                </a:solidFill>
                <a:latin typeface="Consolas" panose="020B0609020204030204" pitchFamily="49" charset="0"/>
              </a:rPr>
              <a:t>next</a:t>
            </a:r>
            <a:r>
              <a:rPr lang="en-US" sz="2000" dirty="0">
                <a:solidFill>
                  <a:srgbClr val="000000"/>
                </a:solidFill>
                <a:latin typeface="Consolas" panose="020B0609020204030204" pitchFamily="49" charset="0"/>
              </a:rPr>
              <a:t>(</a:t>
            </a:r>
            <a:r>
              <a:rPr lang="en-US" sz="2000" dirty="0">
                <a:solidFill>
                  <a:srgbClr val="001080"/>
                </a:solidFill>
                <a:latin typeface="Consolas" panose="020B0609020204030204" pitchFamily="49" charset="0"/>
              </a:rPr>
              <a:t>err</a:t>
            </a:r>
            <a:r>
              <a:rPr lang="en-US" sz="2000" dirty="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p>
          <a:p>
            <a:r>
              <a:rPr lang="en-US" sz="2000" dirty="0">
                <a:solidFill>
                  <a:srgbClr val="000000"/>
                </a:solidFill>
                <a:latin typeface="Consolas" panose="020B0609020204030204" pitchFamily="49" charset="0"/>
              </a:rPr>
              <a:t>    });</a:t>
            </a:r>
            <a:endParaRPr lang="en-US" sz="2000" b="0" dirty="0">
              <a:solidFill>
                <a:srgbClr val="000000"/>
              </a:solidFill>
              <a:effectLst/>
              <a:latin typeface="Consolas" panose="020B0609020204030204" pitchFamily="49" charset="0"/>
            </a:endParaRPr>
          </a:p>
        </p:txBody>
      </p:sp>
      <p:sp>
        <p:nvSpPr>
          <p:cNvPr id="6" name="Rectangle 5">
            <a:extLst>
              <a:ext uri="{FF2B5EF4-FFF2-40B4-BE49-F238E27FC236}">
                <a16:creationId xmlns:a16="http://schemas.microsoft.com/office/drawing/2014/main" id="{0721231C-47D7-48CC-BC03-C495A99742DF}"/>
              </a:ext>
            </a:extLst>
          </p:cNvPr>
          <p:cNvSpPr/>
          <p:nvPr/>
        </p:nvSpPr>
        <p:spPr>
          <a:xfrm>
            <a:off x="181177" y="144462"/>
            <a:ext cx="12056860" cy="6186309"/>
          </a:xfrm>
          <a:prstGeom prst="rect">
            <a:avLst/>
          </a:prstGeom>
          <a:solidFill>
            <a:schemeClr val="tx1"/>
          </a:solidFill>
        </p:spPr>
        <p:txBody>
          <a:bodyPr wrap="square">
            <a:spAutoFit/>
          </a:bodyPr>
          <a:lstStyle/>
          <a:p>
            <a:r>
              <a:rPr lang="en-US" sz="3600" dirty="0">
                <a:solidFill>
                  <a:srgbClr val="000000"/>
                </a:solidFill>
                <a:latin typeface="Consolas" panose="020B0609020204030204" pitchFamily="49" charset="0"/>
              </a:rPr>
              <a:t>        </a:t>
            </a:r>
            <a:r>
              <a:rPr lang="en-US" sz="3600" dirty="0" err="1">
                <a:solidFill>
                  <a:srgbClr val="0000FF"/>
                </a:solidFill>
                <a:latin typeface="Consolas" panose="020B0609020204030204" pitchFamily="49" charset="0"/>
              </a:rPr>
              <a:t>var</a:t>
            </a:r>
            <a:r>
              <a:rPr lang="en-US" sz="3600" dirty="0">
                <a:solidFill>
                  <a:srgbClr val="000000"/>
                </a:solidFill>
                <a:latin typeface="Consolas" panose="020B0609020204030204" pitchFamily="49" charset="0"/>
              </a:rPr>
              <a:t> </a:t>
            </a:r>
            <a:r>
              <a:rPr lang="en-US" sz="3600" dirty="0">
                <a:solidFill>
                  <a:srgbClr val="001080"/>
                </a:solidFill>
                <a:latin typeface="Consolas" panose="020B0609020204030204" pitchFamily="49" charset="0"/>
              </a:rPr>
              <a:t>q</a:t>
            </a:r>
            <a:r>
              <a:rPr lang="en-US" sz="3600" dirty="0">
                <a:solidFill>
                  <a:srgbClr val="000000"/>
                </a:solidFill>
                <a:latin typeface="Consolas" panose="020B0609020204030204" pitchFamily="49" charset="0"/>
              </a:rPr>
              <a:t> = </a:t>
            </a:r>
            <a:r>
              <a:rPr lang="en-US" sz="3600" dirty="0" err="1">
                <a:solidFill>
                  <a:srgbClr val="001080"/>
                </a:solidFill>
                <a:latin typeface="Consolas" panose="020B0609020204030204" pitchFamily="49" charset="0"/>
              </a:rPr>
              <a:t>keystone</a:t>
            </a:r>
            <a:r>
              <a:rPr lang="en-US" sz="3600" dirty="0" err="1">
                <a:solidFill>
                  <a:srgbClr val="000000"/>
                </a:solidFill>
                <a:latin typeface="Consolas" panose="020B0609020204030204" pitchFamily="49" charset="0"/>
              </a:rPr>
              <a:t>.</a:t>
            </a:r>
            <a:r>
              <a:rPr lang="en-US" sz="3600" dirty="0" err="1">
                <a:solidFill>
                  <a:srgbClr val="795E26"/>
                </a:solidFill>
                <a:latin typeface="Consolas" panose="020B0609020204030204" pitchFamily="49" charset="0"/>
              </a:rPr>
              <a:t>list</a:t>
            </a:r>
            <a:r>
              <a:rPr lang="en-US" sz="3600" dirty="0">
                <a:solidFill>
                  <a:srgbClr val="000000"/>
                </a:solidFill>
                <a:latin typeface="Consolas" panose="020B0609020204030204" pitchFamily="49" charset="0"/>
              </a:rPr>
              <a:t>(</a:t>
            </a:r>
            <a:r>
              <a:rPr lang="en-US" sz="3600" dirty="0">
                <a:solidFill>
                  <a:srgbClr val="A31515"/>
                </a:solidFill>
                <a:latin typeface="Consolas" panose="020B0609020204030204" pitchFamily="49" charset="0"/>
              </a:rPr>
              <a:t>'Post'</a:t>
            </a:r>
            <a:r>
              <a:rPr lang="en-US" sz="3600" dirty="0">
                <a:solidFill>
                  <a:srgbClr val="000000"/>
                </a:solidFill>
                <a:latin typeface="Consolas" panose="020B0609020204030204" pitchFamily="49" charset="0"/>
              </a:rPr>
              <a:t>).</a:t>
            </a:r>
            <a:r>
              <a:rPr lang="en-US" sz="3600" dirty="0">
                <a:solidFill>
                  <a:srgbClr val="795E26"/>
                </a:solidFill>
                <a:latin typeface="Consolas" panose="020B0609020204030204" pitchFamily="49" charset="0"/>
              </a:rPr>
              <a:t>paginate</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r>
              <a:rPr lang="en-US" sz="3600" dirty="0">
                <a:solidFill>
                  <a:srgbClr val="001080"/>
                </a:solidFill>
                <a:latin typeface="Consolas" panose="020B0609020204030204" pitchFamily="49" charset="0"/>
              </a:rPr>
              <a:t>page:</a:t>
            </a:r>
            <a:r>
              <a:rPr lang="en-US" sz="3600" dirty="0">
                <a:solidFill>
                  <a:srgbClr val="000000"/>
                </a:solidFill>
                <a:latin typeface="Consolas" panose="020B0609020204030204" pitchFamily="49" charset="0"/>
              </a:rPr>
              <a:t> </a:t>
            </a:r>
            <a:r>
              <a:rPr lang="en-US" sz="3600" dirty="0" err="1">
                <a:solidFill>
                  <a:srgbClr val="001080"/>
                </a:solidFill>
                <a:latin typeface="Consolas" panose="020B0609020204030204" pitchFamily="49" charset="0"/>
              </a:rPr>
              <a:t>req</a:t>
            </a:r>
            <a:r>
              <a:rPr lang="en-US" sz="3600" dirty="0" err="1">
                <a:solidFill>
                  <a:srgbClr val="000000"/>
                </a:solidFill>
                <a:latin typeface="Consolas" panose="020B0609020204030204" pitchFamily="49" charset="0"/>
              </a:rPr>
              <a:t>.</a:t>
            </a:r>
            <a:r>
              <a:rPr lang="en-US" sz="3600" dirty="0" err="1">
                <a:solidFill>
                  <a:srgbClr val="001080"/>
                </a:solidFill>
                <a:latin typeface="Consolas" panose="020B0609020204030204" pitchFamily="49" charset="0"/>
              </a:rPr>
              <a:t>query</a:t>
            </a:r>
            <a:r>
              <a:rPr lang="en-US" sz="3600" dirty="0" err="1">
                <a:solidFill>
                  <a:srgbClr val="000000"/>
                </a:solidFill>
                <a:latin typeface="Consolas" panose="020B0609020204030204" pitchFamily="49" charset="0"/>
              </a:rPr>
              <a:t>.</a:t>
            </a:r>
            <a:r>
              <a:rPr lang="en-US" sz="3600" dirty="0" err="1">
                <a:solidFill>
                  <a:srgbClr val="001080"/>
                </a:solidFill>
                <a:latin typeface="Consolas" panose="020B0609020204030204" pitchFamily="49" charset="0"/>
              </a:rPr>
              <a:t>page</a:t>
            </a:r>
            <a:r>
              <a:rPr lang="en-US" sz="3600" dirty="0">
                <a:solidFill>
                  <a:srgbClr val="000000"/>
                </a:solidFill>
                <a:latin typeface="Consolas" panose="020B0609020204030204" pitchFamily="49" charset="0"/>
              </a:rPr>
              <a:t> || </a:t>
            </a:r>
            <a:r>
              <a:rPr lang="en-US" sz="3600" dirty="0">
                <a:solidFill>
                  <a:srgbClr val="09885A"/>
                </a:solidFill>
                <a:latin typeface="Consolas" panose="020B0609020204030204" pitchFamily="49" charset="0"/>
              </a:rPr>
              <a:t>1</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r>
              <a:rPr lang="en-US" sz="3600" dirty="0" err="1">
                <a:solidFill>
                  <a:srgbClr val="001080"/>
                </a:solidFill>
                <a:latin typeface="Consolas" panose="020B0609020204030204" pitchFamily="49" charset="0"/>
              </a:rPr>
              <a:t>perPage</a:t>
            </a:r>
            <a:r>
              <a:rPr lang="en-US" sz="3600" dirty="0">
                <a:solidFill>
                  <a:srgbClr val="001080"/>
                </a:solidFill>
                <a:latin typeface="Consolas" panose="020B0609020204030204" pitchFamily="49" charset="0"/>
              </a:rPr>
              <a:t>:</a:t>
            </a:r>
            <a:r>
              <a:rPr lang="en-US" sz="3600" dirty="0">
                <a:solidFill>
                  <a:srgbClr val="000000"/>
                </a:solidFill>
                <a:latin typeface="Consolas" panose="020B0609020204030204" pitchFamily="49" charset="0"/>
              </a:rPr>
              <a:t> </a:t>
            </a:r>
            <a:r>
              <a:rPr lang="en-US" sz="3600" dirty="0">
                <a:solidFill>
                  <a:srgbClr val="09885A"/>
                </a:solidFill>
                <a:latin typeface="Consolas" panose="020B0609020204030204" pitchFamily="49" charset="0"/>
              </a:rPr>
              <a:t>10</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r>
              <a:rPr lang="en-US" sz="3600" dirty="0" err="1">
                <a:solidFill>
                  <a:srgbClr val="001080"/>
                </a:solidFill>
                <a:latin typeface="Consolas" panose="020B0609020204030204" pitchFamily="49" charset="0"/>
              </a:rPr>
              <a:t>maxPages</a:t>
            </a:r>
            <a:r>
              <a:rPr lang="en-US" sz="3600" dirty="0">
                <a:solidFill>
                  <a:srgbClr val="001080"/>
                </a:solidFill>
                <a:latin typeface="Consolas" panose="020B0609020204030204" pitchFamily="49" charset="0"/>
              </a:rPr>
              <a:t>:</a:t>
            </a:r>
            <a:r>
              <a:rPr lang="en-US" sz="3600" dirty="0">
                <a:solidFill>
                  <a:srgbClr val="000000"/>
                </a:solidFill>
                <a:latin typeface="Consolas" panose="020B0609020204030204" pitchFamily="49" charset="0"/>
              </a:rPr>
              <a:t> </a:t>
            </a:r>
            <a:r>
              <a:rPr lang="en-US" sz="3600" dirty="0">
                <a:solidFill>
                  <a:srgbClr val="09885A"/>
                </a:solidFill>
                <a:latin typeface="Consolas" panose="020B0609020204030204" pitchFamily="49" charset="0"/>
              </a:rPr>
              <a:t>10</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r>
              <a:rPr lang="en-US" sz="3600" dirty="0">
                <a:solidFill>
                  <a:srgbClr val="001080"/>
                </a:solidFill>
                <a:latin typeface="Consolas" panose="020B0609020204030204" pitchFamily="49" charset="0"/>
              </a:rPr>
              <a:t>filters:</a:t>
            </a:r>
            <a:r>
              <a:rPr lang="en-US" sz="3600" dirty="0">
                <a:solidFill>
                  <a:srgbClr val="000000"/>
                </a:solidFill>
                <a:latin typeface="Consolas" panose="020B0609020204030204" pitchFamily="49" charset="0"/>
              </a:rPr>
              <a:t> {</a:t>
            </a:r>
          </a:p>
          <a:p>
            <a:r>
              <a:rPr lang="en-US" sz="3600" dirty="0">
                <a:solidFill>
                  <a:srgbClr val="000000"/>
                </a:solidFill>
                <a:latin typeface="Consolas" panose="020B0609020204030204" pitchFamily="49" charset="0"/>
              </a:rPr>
              <a:t>                </a:t>
            </a:r>
            <a:r>
              <a:rPr lang="en-US" sz="3600" dirty="0">
                <a:solidFill>
                  <a:srgbClr val="001080"/>
                </a:solidFill>
                <a:latin typeface="Consolas" panose="020B0609020204030204" pitchFamily="49" charset="0"/>
              </a:rPr>
              <a:t>state:</a:t>
            </a:r>
            <a:r>
              <a:rPr lang="en-US" sz="3600" dirty="0">
                <a:solidFill>
                  <a:srgbClr val="000000"/>
                </a:solidFill>
                <a:latin typeface="Consolas" panose="020B0609020204030204" pitchFamily="49" charset="0"/>
              </a:rPr>
              <a:t> </a:t>
            </a:r>
            <a:r>
              <a:rPr lang="en-US" sz="3600" dirty="0">
                <a:solidFill>
                  <a:srgbClr val="A31515"/>
                </a:solidFill>
                <a:latin typeface="Consolas" panose="020B0609020204030204" pitchFamily="49" charset="0"/>
              </a:rPr>
              <a:t>'published'</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p>
          <a:p>
            <a:r>
              <a:rPr lang="en-US" sz="3600" dirty="0">
                <a:solidFill>
                  <a:srgbClr val="000000"/>
                </a:solidFill>
                <a:latin typeface="Consolas" panose="020B0609020204030204" pitchFamily="49" charset="0"/>
              </a:rPr>
              <a:t>        })</a:t>
            </a:r>
          </a:p>
          <a:p>
            <a:r>
              <a:rPr lang="en-US" sz="3600" dirty="0">
                <a:solidFill>
                  <a:srgbClr val="000000"/>
                </a:solidFill>
                <a:latin typeface="Consolas" panose="020B0609020204030204" pitchFamily="49" charset="0"/>
              </a:rPr>
              <a:t>            .</a:t>
            </a:r>
            <a:r>
              <a:rPr lang="en-US" sz="3600" dirty="0">
                <a:solidFill>
                  <a:srgbClr val="795E26"/>
                </a:solidFill>
                <a:latin typeface="Consolas" panose="020B0609020204030204" pitchFamily="49" charset="0"/>
              </a:rPr>
              <a:t>sort</a:t>
            </a:r>
            <a:r>
              <a:rPr lang="en-US" sz="3600" dirty="0">
                <a:solidFill>
                  <a:srgbClr val="000000"/>
                </a:solidFill>
                <a:latin typeface="Consolas" panose="020B0609020204030204" pitchFamily="49" charset="0"/>
              </a:rPr>
              <a:t>(</a:t>
            </a:r>
            <a:r>
              <a:rPr lang="en-US" sz="3600" dirty="0">
                <a:solidFill>
                  <a:srgbClr val="A31515"/>
                </a:solidFill>
                <a:latin typeface="Consolas" panose="020B0609020204030204" pitchFamily="49" charset="0"/>
              </a:rPr>
              <a:t>'-</a:t>
            </a:r>
            <a:r>
              <a:rPr lang="en-US" sz="3600" dirty="0" err="1">
                <a:solidFill>
                  <a:srgbClr val="A31515"/>
                </a:solidFill>
                <a:latin typeface="Consolas" panose="020B0609020204030204" pitchFamily="49" charset="0"/>
              </a:rPr>
              <a:t>publishedDate</a:t>
            </a:r>
            <a:r>
              <a:rPr lang="en-US" sz="3600" dirty="0">
                <a:solidFill>
                  <a:srgbClr val="A31515"/>
                </a:solidFill>
                <a:latin typeface="Consolas" panose="020B0609020204030204" pitchFamily="49" charset="0"/>
              </a:rPr>
              <a:t>'</a:t>
            </a:r>
            <a:r>
              <a:rPr lang="en-US" sz="3600" dirty="0">
                <a:solidFill>
                  <a:srgbClr val="000000"/>
                </a:solidFill>
                <a:latin typeface="Consolas" panose="020B0609020204030204" pitchFamily="49" charset="0"/>
              </a:rPr>
              <a:t>)</a:t>
            </a:r>
          </a:p>
          <a:p>
            <a:r>
              <a:rPr lang="en-US" sz="3600" dirty="0">
                <a:solidFill>
                  <a:srgbClr val="000000"/>
                </a:solidFill>
                <a:latin typeface="Consolas" panose="020B0609020204030204" pitchFamily="49" charset="0"/>
              </a:rPr>
              <a:t>            .</a:t>
            </a:r>
            <a:r>
              <a:rPr lang="en-US" sz="3600" dirty="0">
                <a:solidFill>
                  <a:srgbClr val="795E26"/>
                </a:solidFill>
                <a:latin typeface="Consolas" panose="020B0609020204030204" pitchFamily="49" charset="0"/>
              </a:rPr>
              <a:t>populate</a:t>
            </a:r>
            <a:r>
              <a:rPr lang="en-US" sz="3600" dirty="0">
                <a:solidFill>
                  <a:srgbClr val="000000"/>
                </a:solidFill>
                <a:latin typeface="Consolas" panose="020B0609020204030204" pitchFamily="49" charset="0"/>
              </a:rPr>
              <a:t>(</a:t>
            </a:r>
            <a:r>
              <a:rPr lang="en-US" sz="3600" dirty="0">
                <a:solidFill>
                  <a:srgbClr val="A31515"/>
                </a:solidFill>
                <a:latin typeface="Consolas" panose="020B0609020204030204" pitchFamily="49" charset="0"/>
              </a:rPr>
              <a:t>'author categories'</a:t>
            </a:r>
            <a:r>
              <a:rPr lang="en-US" sz="36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41448852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xit" presetSubtype="0" fill="hold" grpId="1" nodeType="with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xit" presetSubtype="0" fill="hold" grpId="1" nodeType="with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D5933B-5D28-4AC5-8B22-E7FDADB14BAA}"/>
              </a:ext>
            </a:extLst>
          </p:cNvPr>
          <p:cNvSpPr>
            <a:spLocks noGrp="1"/>
          </p:cNvSpPr>
          <p:nvPr>
            <p:ph type="title"/>
          </p:nvPr>
        </p:nvSpPr>
        <p:spPr/>
        <p:txBody>
          <a:bodyPr/>
          <a:lstStyle/>
          <a:p>
            <a:r>
              <a:rPr lang="en-US" dirty="0"/>
              <a:t>Code editor…</a:t>
            </a:r>
          </a:p>
        </p:txBody>
      </p:sp>
    </p:spTree>
    <p:extLst>
      <p:ext uri="{BB962C8B-B14F-4D97-AF65-F5344CB8AC3E}">
        <p14:creationId xmlns:p14="http://schemas.microsoft.com/office/powerpoint/2010/main" val="26120039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D5933B-5D28-4AC5-8B22-E7FDADB14BAA}"/>
              </a:ext>
            </a:extLst>
          </p:cNvPr>
          <p:cNvSpPr>
            <a:spLocks noGrp="1"/>
          </p:cNvSpPr>
          <p:nvPr>
            <p:ph type="title"/>
          </p:nvPr>
        </p:nvSpPr>
        <p:spPr/>
        <p:txBody>
          <a:bodyPr/>
          <a:lstStyle/>
          <a:p>
            <a:r>
              <a:rPr lang="en-US" dirty="0"/>
              <a:t>Human interaction</a:t>
            </a:r>
          </a:p>
        </p:txBody>
      </p:sp>
    </p:spTree>
    <p:extLst>
      <p:ext uri="{BB962C8B-B14F-4D97-AF65-F5344CB8AC3E}">
        <p14:creationId xmlns:p14="http://schemas.microsoft.com/office/powerpoint/2010/main" val="229201615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 your audience</a:t>
            </a:r>
          </a:p>
        </p:txBody>
      </p:sp>
      <p:sp>
        <p:nvSpPr>
          <p:cNvPr id="3" name="Text Placeholder 2"/>
          <p:cNvSpPr>
            <a:spLocks noGrp="1"/>
          </p:cNvSpPr>
          <p:nvPr>
            <p:ph type="body" sz="quarter" idx="10"/>
          </p:nvPr>
        </p:nvSpPr>
        <p:spPr>
          <a:xfrm>
            <a:off x="274638" y="1212850"/>
            <a:ext cx="11887200" cy="4801314"/>
          </a:xfrm>
        </p:spPr>
        <p:txBody>
          <a:bodyPr/>
          <a:lstStyle/>
          <a:p>
            <a:endParaRPr lang="en-US" dirty="0"/>
          </a:p>
          <a:p>
            <a:endParaRPr lang="en-US" dirty="0"/>
          </a:p>
          <a:p>
            <a:r>
              <a:rPr lang="en-US" dirty="0"/>
              <a:t>Skill level and background</a:t>
            </a:r>
          </a:p>
          <a:p>
            <a:endParaRPr lang="en-US" dirty="0"/>
          </a:p>
          <a:p>
            <a:r>
              <a:rPr lang="en-US" dirty="0"/>
              <a:t>Primary language (in general)</a:t>
            </a:r>
          </a:p>
          <a:p>
            <a:endParaRPr lang="en-US" dirty="0"/>
          </a:p>
          <a:p>
            <a:r>
              <a:rPr lang="en-US" dirty="0"/>
              <a:t>Assignment: look around you</a:t>
            </a:r>
          </a:p>
        </p:txBody>
      </p:sp>
    </p:spTree>
    <p:extLst>
      <p:ext uri="{BB962C8B-B14F-4D97-AF65-F5344CB8AC3E}">
        <p14:creationId xmlns:p14="http://schemas.microsoft.com/office/powerpoint/2010/main" val="1134418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6CA85-9ABD-43A9-8BC5-520364B44B86}"/>
              </a:ext>
            </a:extLst>
          </p:cNvPr>
          <p:cNvSpPr>
            <a:spLocks noGrp="1"/>
          </p:cNvSpPr>
          <p:nvPr>
            <p:ph type="title"/>
          </p:nvPr>
        </p:nvSpPr>
        <p:spPr/>
        <p:txBody>
          <a:bodyPr/>
          <a:lstStyle/>
          <a:p>
            <a:r>
              <a:rPr lang="en-US" dirty="0"/>
              <a:t>Jokes</a:t>
            </a:r>
          </a:p>
        </p:txBody>
      </p:sp>
      <p:sp>
        <p:nvSpPr>
          <p:cNvPr id="3" name="Text Placeholder 2">
            <a:extLst>
              <a:ext uri="{FF2B5EF4-FFF2-40B4-BE49-F238E27FC236}">
                <a16:creationId xmlns:a16="http://schemas.microsoft.com/office/drawing/2014/main" id="{51A35FD7-132C-4DAF-B6FD-2FE434F8CDB4}"/>
              </a:ext>
            </a:extLst>
          </p:cNvPr>
          <p:cNvSpPr>
            <a:spLocks noGrp="1"/>
          </p:cNvSpPr>
          <p:nvPr>
            <p:ph type="body" sz="quarter" idx="10"/>
          </p:nvPr>
        </p:nvSpPr>
        <p:spPr>
          <a:xfrm>
            <a:off x="3095221" y="1744662"/>
            <a:ext cx="3124200" cy="932563"/>
          </a:xfrm>
        </p:spPr>
        <p:txBody>
          <a:bodyPr/>
          <a:lstStyle/>
          <a:p>
            <a:pPr algn="ctr"/>
            <a:r>
              <a:rPr lang="en-US" sz="5400" dirty="0"/>
              <a:t>Political</a:t>
            </a:r>
          </a:p>
        </p:txBody>
      </p:sp>
      <p:sp>
        <p:nvSpPr>
          <p:cNvPr id="4" name="Text Placeholder 2">
            <a:extLst>
              <a:ext uri="{FF2B5EF4-FFF2-40B4-BE49-F238E27FC236}">
                <a16:creationId xmlns:a16="http://schemas.microsoft.com/office/drawing/2014/main" id="{BABE4ACF-E8F6-4C23-9082-6165D9E7E5A7}"/>
              </a:ext>
            </a:extLst>
          </p:cNvPr>
          <p:cNvSpPr txBox="1">
            <a:spLocks/>
          </p:cNvSpPr>
          <p:nvPr/>
        </p:nvSpPr>
        <p:spPr>
          <a:xfrm>
            <a:off x="2103437" y="3497262"/>
            <a:ext cx="3124200" cy="93256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5400" dirty="0"/>
              <a:t>Adult</a:t>
            </a:r>
          </a:p>
        </p:txBody>
      </p:sp>
      <p:sp>
        <p:nvSpPr>
          <p:cNvPr id="5" name="Text Placeholder 2">
            <a:extLst>
              <a:ext uri="{FF2B5EF4-FFF2-40B4-BE49-F238E27FC236}">
                <a16:creationId xmlns:a16="http://schemas.microsoft.com/office/drawing/2014/main" id="{AE264A47-B365-4640-A602-307E4F49B35F}"/>
              </a:ext>
            </a:extLst>
          </p:cNvPr>
          <p:cNvSpPr txBox="1">
            <a:spLocks/>
          </p:cNvSpPr>
          <p:nvPr/>
        </p:nvSpPr>
        <p:spPr>
          <a:xfrm>
            <a:off x="6446837" y="2581940"/>
            <a:ext cx="3124200" cy="93256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5400" dirty="0"/>
              <a:t>Off-color</a:t>
            </a:r>
          </a:p>
        </p:txBody>
      </p:sp>
      <p:sp>
        <p:nvSpPr>
          <p:cNvPr id="6" name="Text Placeholder 2">
            <a:extLst>
              <a:ext uri="{FF2B5EF4-FFF2-40B4-BE49-F238E27FC236}">
                <a16:creationId xmlns:a16="http://schemas.microsoft.com/office/drawing/2014/main" id="{4FE73BA7-355A-499C-8036-1380A126540D}"/>
              </a:ext>
            </a:extLst>
          </p:cNvPr>
          <p:cNvSpPr txBox="1">
            <a:spLocks/>
          </p:cNvSpPr>
          <p:nvPr/>
        </p:nvSpPr>
        <p:spPr>
          <a:xfrm>
            <a:off x="5151437" y="4235964"/>
            <a:ext cx="5562600" cy="93256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5400" dirty="0"/>
              <a:t>Country-specific</a:t>
            </a:r>
          </a:p>
        </p:txBody>
      </p:sp>
      <p:pic>
        <p:nvPicPr>
          <p:cNvPr id="1026" name="Picture 2" descr="https://upload.wikimedia.org/wikipedia/commons/thumb/3/31/ProhibitionSign2.svg/1200px-ProhibitionSign2.svg.png">
            <a:extLst>
              <a:ext uri="{FF2B5EF4-FFF2-40B4-BE49-F238E27FC236}">
                <a16:creationId xmlns:a16="http://schemas.microsoft.com/office/drawing/2014/main" id="{8E54EE7A-5FA9-42DE-9009-3FFAE549B2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5113" y="194160"/>
            <a:ext cx="6537324" cy="65373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01308" y="2843593"/>
            <a:ext cx="12242402" cy="1514261"/>
          </a:xfrm>
          <a:prstGeom prst="rect">
            <a:avLst/>
          </a:prstGeom>
          <a:solidFill>
            <a:schemeClr val="tx1"/>
          </a:solidFill>
        </p:spPr>
        <p:txBody>
          <a:bodyPr wrap="square" lIns="182880" tIns="146304" rIns="182880" bIns="146304" rtlCol="0">
            <a:spAutoFit/>
          </a:bodyPr>
          <a:lstStyle/>
          <a:p>
            <a:pPr algn="ctr">
              <a:lnSpc>
                <a:spcPct val="90000"/>
              </a:lnSpc>
              <a:spcAft>
                <a:spcPts val="600"/>
              </a:spcAft>
            </a:pPr>
            <a:r>
              <a:rPr lang="en-US" sz="4400" dirty="0">
                <a:solidFill>
                  <a:schemeClr val="accent6"/>
                </a:solidFill>
              </a:rPr>
              <a:t>If someone complains at an animal adoption center, do they come home with a pet peeve?</a:t>
            </a:r>
          </a:p>
        </p:txBody>
      </p:sp>
    </p:spTree>
    <p:extLst>
      <p:ext uri="{BB962C8B-B14F-4D97-AF65-F5344CB8AC3E}">
        <p14:creationId xmlns:p14="http://schemas.microsoft.com/office/powerpoint/2010/main" val="11947328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500"/>
                                        <p:tgtEl>
                                          <p:spTgt spid="10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E32B2-1891-4973-8D6B-BBBA25D6874D}"/>
              </a:ext>
            </a:extLst>
          </p:cNvPr>
          <p:cNvSpPr>
            <a:spLocks noGrp="1"/>
          </p:cNvSpPr>
          <p:nvPr>
            <p:ph type="title"/>
          </p:nvPr>
        </p:nvSpPr>
        <p:spPr/>
        <p:txBody>
          <a:bodyPr/>
          <a:lstStyle/>
          <a:p>
            <a:r>
              <a:rPr lang="en-US" dirty="0"/>
              <a:t>Your voice</a:t>
            </a:r>
            <a:br>
              <a:rPr lang="en-US" dirty="0"/>
            </a:br>
            <a:endParaRPr lang="en-US" dirty="0"/>
          </a:p>
        </p:txBody>
      </p:sp>
      <p:sp>
        <p:nvSpPr>
          <p:cNvPr id="3" name="Text Placeholder 2">
            <a:extLst>
              <a:ext uri="{FF2B5EF4-FFF2-40B4-BE49-F238E27FC236}">
                <a16:creationId xmlns:a16="http://schemas.microsoft.com/office/drawing/2014/main" id="{EABE0D55-C894-4176-8166-C6841CE71679}"/>
              </a:ext>
            </a:extLst>
          </p:cNvPr>
          <p:cNvSpPr>
            <a:spLocks noGrp="1"/>
          </p:cNvSpPr>
          <p:nvPr>
            <p:ph type="body" sz="quarter" idx="10"/>
          </p:nvPr>
        </p:nvSpPr>
        <p:spPr>
          <a:xfrm>
            <a:off x="274638" y="1212850"/>
            <a:ext cx="11887200" cy="2769989"/>
          </a:xfrm>
        </p:spPr>
        <p:txBody>
          <a:bodyPr/>
          <a:lstStyle/>
          <a:p>
            <a:r>
              <a:rPr lang="en-US" dirty="0"/>
              <a:t>The volume</a:t>
            </a:r>
          </a:p>
          <a:p>
            <a:r>
              <a:rPr lang="en-US" dirty="0"/>
              <a:t>The direction</a:t>
            </a:r>
          </a:p>
          <a:p>
            <a:r>
              <a:rPr lang="en-US" dirty="0"/>
              <a:t>The mic</a:t>
            </a:r>
          </a:p>
          <a:p>
            <a:endParaRPr lang="en-US" dirty="0"/>
          </a:p>
        </p:txBody>
      </p:sp>
    </p:spTree>
    <p:extLst>
      <p:ext uri="{BB962C8B-B14F-4D97-AF65-F5344CB8AC3E}">
        <p14:creationId xmlns:p14="http://schemas.microsoft.com/office/powerpoint/2010/main" val="5929563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D979C-9555-4EFA-A797-049AB259D8FD}"/>
              </a:ext>
            </a:extLst>
          </p:cNvPr>
          <p:cNvSpPr>
            <a:spLocks noGrp="1"/>
          </p:cNvSpPr>
          <p:nvPr>
            <p:ph type="title"/>
          </p:nvPr>
        </p:nvSpPr>
        <p:spPr/>
        <p:txBody>
          <a:bodyPr/>
          <a:lstStyle/>
          <a:p>
            <a:r>
              <a:rPr lang="en-US" dirty="0"/>
              <a:t>Your location</a:t>
            </a:r>
          </a:p>
        </p:txBody>
      </p:sp>
      <p:sp>
        <p:nvSpPr>
          <p:cNvPr id="3" name="Text Placeholder 2">
            <a:extLst>
              <a:ext uri="{FF2B5EF4-FFF2-40B4-BE49-F238E27FC236}">
                <a16:creationId xmlns:a16="http://schemas.microsoft.com/office/drawing/2014/main" id="{4F2A5119-1345-4850-8F3E-25CF2321ACB6}"/>
              </a:ext>
            </a:extLst>
          </p:cNvPr>
          <p:cNvSpPr>
            <a:spLocks noGrp="1"/>
          </p:cNvSpPr>
          <p:nvPr>
            <p:ph type="body" sz="quarter" idx="10"/>
          </p:nvPr>
        </p:nvSpPr>
        <p:spPr>
          <a:xfrm>
            <a:off x="274638" y="1212850"/>
            <a:ext cx="11887200" cy="1415772"/>
          </a:xfrm>
        </p:spPr>
        <p:txBody>
          <a:bodyPr/>
          <a:lstStyle/>
          <a:p>
            <a:r>
              <a:rPr lang="en-US" dirty="0"/>
              <a:t>Where are you hiding???</a:t>
            </a:r>
          </a:p>
          <a:p>
            <a:r>
              <a:rPr lang="en-US" dirty="0"/>
              <a:t>Are </a:t>
            </a:r>
            <a:r>
              <a:rPr lang="en-US"/>
              <a:t>you moving?</a:t>
            </a:r>
            <a:endParaRPr lang="en-US" dirty="0"/>
          </a:p>
        </p:txBody>
      </p:sp>
    </p:spTree>
    <p:extLst>
      <p:ext uri="{BB962C8B-B14F-4D97-AF65-F5344CB8AC3E}">
        <p14:creationId xmlns:p14="http://schemas.microsoft.com/office/powerpoint/2010/main" val="28729943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1"/>
          <p:cNvSpPr txBox="1">
            <a:spLocks/>
          </p:cNvSpPr>
          <p:nvPr/>
        </p:nvSpPr>
        <p:spPr>
          <a:xfrm>
            <a:off x="275482" y="295729"/>
            <a:ext cx="11977576" cy="155552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799" dirty="0">
                <a:solidFill>
                  <a:srgbClr val="FFFFFF"/>
                </a:solidFill>
                <a:latin typeface="Segoe UI Light"/>
              </a:rPr>
              <a:t>Who am I???  (hint: </a:t>
            </a:r>
            <a:r>
              <a:rPr lang="en-US" sz="4799">
                <a:solidFill>
                  <a:srgbClr val="FFFFFF"/>
                </a:solidFill>
                <a:latin typeface="Segoe UI Light"/>
                <a:sym typeface="Wingdings"/>
              </a:rPr>
              <a:t> David Makogon)</a:t>
            </a:r>
            <a:endParaRPr lang="en-US" sz="4799" dirty="0">
              <a:solidFill>
                <a:srgbClr val="FFFFFF"/>
              </a:solidFill>
              <a:latin typeface="Segoe UI Light"/>
            </a:endParaRPr>
          </a:p>
        </p:txBody>
      </p:sp>
      <p:sp>
        <p:nvSpPr>
          <p:cNvPr id="2" name="TextBox 1"/>
          <p:cNvSpPr txBox="1"/>
          <p:nvPr/>
        </p:nvSpPr>
        <p:spPr>
          <a:xfrm>
            <a:off x="8029379" y="1394124"/>
            <a:ext cx="4315739" cy="4096469"/>
          </a:xfrm>
          <a:prstGeom prst="rect">
            <a:avLst/>
          </a:prstGeom>
          <a:noFill/>
        </p:spPr>
        <p:txBody>
          <a:bodyPr wrap="square" lIns="182854" tIns="146283" rIns="182854" bIns="146283">
            <a:spAutoFit/>
          </a:bodyPr>
          <a:lstStyle/>
          <a:p>
            <a:pPr defTabSz="931684" eaLnBrk="0" fontAlgn="base" hangingPunct="0">
              <a:lnSpc>
                <a:spcPct val="90000"/>
              </a:lnSpc>
              <a:spcBef>
                <a:spcPct val="0"/>
              </a:spcBef>
              <a:spcAft>
                <a:spcPts val="600"/>
              </a:spcAft>
              <a:defRPr/>
            </a:pPr>
            <a:endParaRPr lang="en-US" sz="3264" dirty="0"/>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7695" y="3617956"/>
            <a:ext cx="3239842" cy="3239842"/>
          </a:xfrm>
          <a:prstGeom prst="rect">
            <a:avLst/>
          </a:prstGeom>
        </p:spPr>
      </p:pic>
      <p:sp>
        <p:nvSpPr>
          <p:cNvPr id="4" name="TextBox 3"/>
          <p:cNvSpPr txBox="1"/>
          <p:nvPr/>
        </p:nvSpPr>
        <p:spPr>
          <a:xfrm>
            <a:off x="275481" y="1393691"/>
            <a:ext cx="8076356" cy="5360682"/>
          </a:xfrm>
          <a:prstGeom prst="rect">
            <a:avLst/>
          </a:prstGeom>
          <a:noFill/>
        </p:spPr>
        <p:txBody>
          <a:bodyPr wrap="square" lIns="186521" tIns="149217" rIns="186521" bIns="149217" rtlCol="0">
            <a:spAutoFit/>
          </a:bodyPr>
          <a:lstStyle/>
          <a:p>
            <a:pPr>
              <a:lnSpc>
                <a:spcPct val="90000"/>
              </a:lnSpc>
              <a:spcAft>
                <a:spcPts val="612"/>
              </a:spcAft>
            </a:pPr>
            <a:r>
              <a:rPr lang="en-US" sz="4080" dirty="0"/>
              <a:t>Azure architect</a:t>
            </a:r>
          </a:p>
          <a:p>
            <a:pPr>
              <a:lnSpc>
                <a:spcPct val="90000"/>
              </a:lnSpc>
              <a:spcAft>
                <a:spcPts val="612"/>
              </a:spcAft>
            </a:pPr>
            <a:r>
              <a:rPr lang="en-US" sz="4080" dirty="0"/>
              <a:t>Camera carrier</a:t>
            </a:r>
          </a:p>
          <a:p>
            <a:pPr>
              <a:lnSpc>
                <a:spcPct val="90000"/>
              </a:lnSpc>
              <a:spcAft>
                <a:spcPts val="612"/>
              </a:spcAft>
            </a:pPr>
            <a:r>
              <a:rPr lang="en-US" sz="4080" dirty="0"/>
              <a:t>Pun </a:t>
            </a:r>
            <a:r>
              <a:rPr lang="en-US" sz="4080" dirty="0" err="1"/>
              <a:t>penner</a:t>
            </a:r>
            <a:endParaRPr lang="en-US" sz="4080" dirty="0"/>
          </a:p>
          <a:p>
            <a:pPr>
              <a:lnSpc>
                <a:spcPct val="90000"/>
              </a:lnSpc>
              <a:spcAft>
                <a:spcPts val="612"/>
              </a:spcAft>
            </a:pPr>
            <a:r>
              <a:rPr lang="en-US" sz="4080" dirty="0"/>
              <a:t>NoSQL non-novice</a:t>
            </a:r>
          </a:p>
          <a:p>
            <a:pPr>
              <a:lnSpc>
                <a:spcPct val="90000"/>
              </a:lnSpc>
              <a:spcAft>
                <a:spcPts val="612"/>
              </a:spcAft>
            </a:pPr>
            <a:r>
              <a:rPr lang="en-US" sz="4080" dirty="0"/>
              <a:t>Community </a:t>
            </a:r>
            <a:r>
              <a:rPr lang="en-US" sz="4080" dirty="0" err="1"/>
              <a:t>congrat</a:t>
            </a:r>
            <a:r>
              <a:rPr lang="en-US" sz="4080" dirty="0"/>
              <a:t> collector</a:t>
            </a:r>
          </a:p>
          <a:p>
            <a:pPr>
              <a:lnSpc>
                <a:spcPct val="90000"/>
              </a:lnSpc>
              <a:spcAft>
                <a:spcPts val="612"/>
              </a:spcAft>
            </a:pPr>
            <a:r>
              <a:rPr lang="en-US" sz="4080" dirty="0"/>
              <a:t> - (World's first former) Azure MVP</a:t>
            </a:r>
          </a:p>
          <a:p>
            <a:pPr>
              <a:lnSpc>
                <a:spcPct val="90000"/>
              </a:lnSpc>
              <a:spcAft>
                <a:spcPts val="612"/>
              </a:spcAft>
            </a:pPr>
            <a:r>
              <a:rPr lang="en-US" sz="4080" dirty="0"/>
              <a:t> - (Former) MongoDB Master</a:t>
            </a:r>
          </a:p>
          <a:p>
            <a:pPr>
              <a:lnSpc>
                <a:spcPct val="90000"/>
              </a:lnSpc>
              <a:spcAft>
                <a:spcPts val="612"/>
              </a:spcAft>
            </a:pPr>
            <a:r>
              <a:rPr lang="en-US" sz="4080" dirty="0"/>
              <a:t> - Neo4j Ambassador</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0893" y="1516062"/>
            <a:ext cx="8236644" cy="5491095"/>
          </a:xfrm>
          <a:prstGeom prst="rect">
            <a:avLst/>
          </a:prstGeom>
        </p:spPr>
      </p:pic>
      <p:sp>
        <p:nvSpPr>
          <p:cNvPr id="7" name="TextBox 6"/>
          <p:cNvSpPr txBox="1"/>
          <p:nvPr/>
        </p:nvSpPr>
        <p:spPr>
          <a:xfrm>
            <a:off x="194073" y="4871176"/>
            <a:ext cx="12054621" cy="1514261"/>
          </a:xfrm>
          <a:prstGeom prst="rect">
            <a:avLst/>
          </a:prstGeom>
          <a:solidFill>
            <a:schemeClr val="tx1"/>
          </a:solidFill>
        </p:spPr>
        <p:txBody>
          <a:bodyPr wrap="square" lIns="182880" tIns="146304" rIns="182880" bIns="146304" rtlCol="0">
            <a:spAutoFit/>
          </a:bodyPr>
          <a:lstStyle/>
          <a:p>
            <a:pPr>
              <a:lnSpc>
                <a:spcPct val="90000"/>
              </a:lnSpc>
              <a:spcAft>
                <a:spcPts val="600"/>
              </a:spcAft>
            </a:pPr>
            <a:r>
              <a:rPr lang="en-US" sz="4400" dirty="0">
                <a:solidFill>
                  <a:schemeClr val="accent6"/>
                </a:solidFill>
              </a:rPr>
              <a:t>If there's one thing that's not clear to me,</a:t>
            </a:r>
            <a:br>
              <a:rPr lang="en-US" sz="4400" dirty="0">
                <a:solidFill>
                  <a:schemeClr val="accent6"/>
                </a:solidFill>
              </a:rPr>
            </a:br>
            <a:r>
              <a:rPr lang="en-US" sz="4400" dirty="0">
                <a:solidFill>
                  <a:schemeClr val="accent6"/>
                </a:solidFill>
              </a:rPr>
              <a:t>it's opaqueness.</a:t>
            </a:r>
          </a:p>
        </p:txBody>
      </p:sp>
    </p:spTree>
    <p:extLst>
      <p:ext uri="{BB962C8B-B14F-4D97-AF65-F5344CB8AC3E}">
        <p14:creationId xmlns:p14="http://schemas.microsoft.com/office/powerpoint/2010/main" val="12694322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DE585-67DE-4B49-A3C7-88FA1288AA9F}"/>
              </a:ext>
            </a:extLst>
          </p:cNvPr>
          <p:cNvSpPr>
            <a:spLocks noGrp="1"/>
          </p:cNvSpPr>
          <p:nvPr>
            <p:ph type="title"/>
          </p:nvPr>
        </p:nvSpPr>
        <p:spPr/>
        <p:txBody>
          <a:bodyPr/>
          <a:lstStyle/>
          <a:p>
            <a:r>
              <a:rPr lang="en-US" dirty="0"/>
              <a:t>Highlighting</a:t>
            </a:r>
          </a:p>
        </p:txBody>
      </p:sp>
      <p:sp>
        <p:nvSpPr>
          <p:cNvPr id="3" name="Text Placeholder 2">
            <a:extLst>
              <a:ext uri="{FF2B5EF4-FFF2-40B4-BE49-F238E27FC236}">
                <a16:creationId xmlns:a16="http://schemas.microsoft.com/office/drawing/2014/main" id="{555EA353-4386-4069-AB86-F42096F9630A}"/>
              </a:ext>
            </a:extLst>
          </p:cNvPr>
          <p:cNvSpPr>
            <a:spLocks noGrp="1"/>
          </p:cNvSpPr>
          <p:nvPr>
            <p:ph type="body" sz="quarter" idx="10"/>
          </p:nvPr>
        </p:nvSpPr>
        <p:spPr>
          <a:xfrm>
            <a:off x="274638" y="1212850"/>
            <a:ext cx="11887200" cy="3447098"/>
          </a:xfrm>
        </p:spPr>
        <p:txBody>
          <a:bodyPr/>
          <a:lstStyle/>
          <a:p>
            <a:r>
              <a:rPr lang="en-US" dirty="0"/>
              <a:t>Pointing devices</a:t>
            </a:r>
          </a:p>
          <a:p>
            <a:r>
              <a:rPr lang="en-US" dirty="0"/>
              <a:t>Zooming</a:t>
            </a:r>
          </a:p>
          <a:p>
            <a:r>
              <a:rPr lang="en-US" dirty="0"/>
              <a:t>Hand gestures</a:t>
            </a:r>
          </a:p>
          <a:p>
            <a:endParaRPr lang="en-US" dirty="0"/>
          </a:p>
          <a:p>
            <a:r>
              <a:rPr lang="en-US" dirty="0"/>
              <a:t>“As you can see…”</a:t>
            </a:r>
          </a:p>
        </p:txBody>
      </p:sp>
    </p:spTree>
    <p:extLst>
      <p:ext uri="{BB962C8B-B14F-4D97-AF65-F5344CB8AC3E}">
        <p14:creationId xmlns:p14="http://schemas.microsoft.com/office/powerpoint/2010/main" val="30150336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CD4FE-6668-4FD2-BAD5-E0530D60F11E}"/>
              </a:ext>
            </a:extLst>
          </p:cNvPr>
          <p:cNvSpPr>
            <a:spLocks noGrp="1"/>
          </p:cNvSpPr>
          <p:nvPr>
            <p:ph type="title"/>
          </p:nvPr>
        </p:nvSpPr>
        <p:spPr/>
        <p:txBody>
          <a:bodyPr/>
          <a:lstStyle/>
          <a:p>
            <a:r>
              <a:rPr lang="en-US" dirty="0"/>
              <a:t>Dealing with questions</a:t>
            </a:r>
          </a:p>
        </p:txBody>
      </p:sp>
      <p:sp>
        <p:nvSpPr>
          <p:cNvPr id="3" name="Text Placeholder 2">
            <a:extLst>
              <a:ext uri="{FF2B5EF4-FFF2-40B4-BE49-F238E27FC236}">
                <a16:creationId xmlns:a16="http://schemas.microsoft.com/office/drawing/2014/main" id="{84AB761B-AAFC-4B98-A662-43CDE281451C}"/>
              </a:ext>
            </a:extLst>
          </p:cNvPr>
          <p:cNvSpPr>
            <a:spLocks noGrp="1"/>
          </p:cNvSpPr>
          <p:nvPr>
            <p:ph type="body" sz="quarter" idx="10"/>
          </p:nvPr>
        </p:nvSpPr>
        <p:spPr>
          <a:xfrm>
            <a:off x="274638" y="1212850"/>
            <a:ext cx="11887200" cy="5478423"/>
          </a:xfrm>
        </p:spPr>
        <p:txBody>
          <a:bodyPr/>
          <a:lstStyle/>
          <a:p>
            <a:r>
              <a:rPr lang="en-US" dirty="0"/>
              <a:t>Repeat</a:t>
            </a:r>
          </a:p>
          <a:p>
            <a:r>
              <a:rPr lang="en-US" dirty="0"/>
              <a:t>Repeat</a:t>
            </a:r>
          </a:p>
          <a:p>
            <a:r>
              <a:rPr lang="en-US" dirty="0"/>
              <a:t>Repeat</a:t>
            </a:r>
          </a:p>
          <a:p>
            <a:r>
              <a:rPr lang="en-US" dirty="0"/>
              <a:t>Repeat</a:t>
            </a:r>
          </a:p>
          <a:p>
            <a:r>
              <a:rPr lang="en-US" dirty="0"/>
              <a:t>Repeat</a:t>
            </a:r>
          </a:p>
          <a:p>
            <a:r>
              <a:rPr lang="en-US" dirty="0"/>
              <a:t>Repeat</a:t>
            </a:r>
          </a:p>
          <a:p>
            <a:r>
              <a:rPr lang="en-US" dirty="0"/>
              <a:t>Repeat</a:t>
            </a:r>
          </a:p>
          <a:p>
            <a:r>
              <a:rPr lang="en-US" dirty="0"/>
              <a:t>Repeat</a:t>
            </a:r>
          </a:p>
        </p:txBody>
      </p:sp>
      <p:sp>
        <p:nvSpPr>
          <p:cNvPr id="4" name="TextBox 3">
            <a:extLst>
              <a:ext uri="{FF2B5EF4-FFF2-40B4-BE49-F238E27FC236}">
                <a16:creationId xmlns:a16="http://schemas.microsoft.com/office/drawing/2014/main" id="{8EBECBBF-A6FE-4469-81F5-C6E39BDA2C33}"/>
              </a:ext>
            </a:extLst>
          </p:cNvPr>
          <p:cNvSpPr txBox="1"/>
          <p:nvPr/>
        </p:nvSpPr>
        <p:spPr>
          <a:xfrm>
            <a:off x="3170237" y="2201862"/>
            <a:ext cx="8153400" cy="2034403"/>
          </a:xfrm>
          <a:prstGeom prst="rect">
            <a:avLst/>
          </a:prstGeom>
          <a:noFill/>
        </p:spPr>
        <p:txBody>
          <a:bodyPr wrap="square" lIns="182880" tIns="146304" rIns="182880" bIns="146304" rtlCol="0">
            <a:spAutoFit/>
          </a:bodyPr>
          <a:lstStyle/>
          <a:p>
            <a:pPr algn="ctr">
              <a:lnSpc>
                <a:spcPct val="90000"/>
              </a:lnSpc>
              <a:spcAft>
                <a:spcPts val="600"/>
              </a:spcAft>
            </a:pPr>
            <a:r>
              <a:rPr lang="en-US" sz="6000" dirty="0">
                <a:gradFill>
                  <a:gsLst>
                    <a:gs pos="2917">
                      <a:schemeClr val="tx1"/>
                    </a:gs>
                    <a:gs pos="30000">
                      <a:schemeClr val="tx1"/>
                    </a:gs>
                  </a:gsLst>
                  <a:lin ang="5400000" scaled="0"/>
                </a:gradFill>
              </a:rPr>
              <a:t>It’s ok to cut short</a:t>
            </a:r>
          </a:p>
          <a:p>
            <a:pPr algn="ctr">
              <a:lnSpc>
                <a:spcPct val="90000"/>
              </a:lnSpc>
              <a:spcAft>
                <a:spcPts val="600"/>
              </a:spcAft>
            </a:pPr>
            <a:r>
              <a:rPr lang="en-US" sz="6000" dirty="0">
                <a:gradFill>
                  <a:gsLst>
                    <a:gs pos="2917">
                      <a:schemeClr val="tx1"/>
                    </a:gs>
                    <a:gs pos="30000">
                      <a:schemeClr val="tx1"/>
                    </a:gs>
                  </a:gsLst>
                  <a:lin ang="5400000" scaled="0"/>
                </a:gradFill>
              </a:rPr>
              <a:t>(politely)</a:t>
            </a:r>
          </a:p>
        </p:txBody>
      </p:sp>
    </p:spTree>
    <p:extLst>
      <p:ext uri="{BB962C8B-B14F-4D97-AF65-F5344CB8AC3E}">
        <p14:creationId xmlns:p14="http://schemas.microsoft.com/office/powerpoint/2010/main" val="40036367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D3841B-53D0-4047-81FE-3DCA44AEE2D1}"/>
              </a:ext>
            </a:extLst>
          </p:cNvPr>
          <p:cNvPicPr>
            <a:picLocks noChangeAspect="1"/>
          </p:cNvPicPr>
          <p:nvPr/>
        </p:nvPicPr>
        <p:blipFill>
          <a:blip r:embed="rId3"/>
          <a:stretch>
            <a:fillRect/>
          </a:stretch>
        </p:blipFill>
        <p:spPr>
          <a:xfrm>
            <a:off x="1" y="0"/>
            <a:ext cx="12436474" cy="6994525"/>
          </a:xfrm>
          <a:prstGeom prst="rect">
            <a:avLst/>
          </a:prstGeom>
        </p:spPr>
      </p:pic>
    </p:spTree>
    <p:extLst>
      <p:ext uri="{BB962C8B-B14F-4D97-AF65-F5344CB8AC3E}">
        <p14:creationId xmlns:p14="http://schemas.microsoft.com/office/powerpoint/2010/main" val="114785459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B29E7-FF02-404A-B7BE-49B8F0BD87FE}"/>
              </a:ext>
            </a:extLst>
          </p:cNvPr>
          <p:cNvSpPr>
            <a:spLocks noGrp="1"/>
          </p:cNvSpPr>
          <p:nvPr>
            <p:ph type="title"/>
          </p:nvPr>
        </p:nvSpPr>
        <p:spPr/>
        <p:txBody>
          <a:bodyPr/>
          <a:lstStyle/>
          <a:p>
            <a:r>
              <a:rPr lang="en-US" dirty="0"/>
              <a:t>Dealing with #FAIL</a:t>
            </a:r>
          </a:p>
        </p:txBody>
      </p:sp>
      <p:sp>
        <p:nvSpPr>
          <p:cNvPr id="3" name="Text Placeholder 2">
            <a:extLst>
              <a:ext uri="{FF2B5EF4-FFF2-40B4-BE49-F238E27FC236}">
                <a16:creationId xmlns:a16="http://schemas.microsoft.com/office/drawing/2014/main" id="{3A864F0E-C316-4244-96B7-FB4CF06EF05A}"/>
              </a:ext>
            </a:extLst>
          </p:cNvPr>
          <p:cNvSpPr>
            <a:spLocks noGrp="1"/>
          </p:cNvSpPr>
          <p:nvPr>
            <p:ph type="body" sz="quarter" idx="10"/>
          </p:nvPr>
        </p:nvSpPr>
        <p:spPr>
          <a:xfrm>
            <a:off x="274638" y="1212850"/>
            <a:ext cx="11887200" cy="3447098"/>
          </a:xfrm>
        </p:spPr>
        <p:txBody>
          <a:bodyPr/>
          <a:lstStyle/>
          <a:p>
            <a:r>
              <a:rPr lang="en-US" dirty="0"/>
              <a:t>Computer crash</a:t>
            </a:r>
          </a:p>
          <a:p>
            <a:r>
              <a:rPr lang="en-US" dirty="0"/>
              <a:t>Network failure</a:t>
            </a:r>
          </a:p>
          <a:p>
            <a:r>
              <a:rPr lang="en-US" dirty="0"/>
              <a:t>Mouse failure</a:t>
            </a:r>
          </a:p>
          <a:p>
            <a:r>
              <a:rPr lang="en-US" dirty="0"/>
              <a:t>Clicker failure</a:t>
            </a:r>
          </a:p>
          <a:p>
            <a:r>
              <a:rPr lang="en-US" dirty="0"/>
              <a:t>Demo failure</a:t>
            </a:r>
          </a:p>
        </p:txBody>
      </p:sp>
    </p:spTree>
    <p:extLst>
      <p:ext uri="{BB962C8B-B14F-4D97-AF65-F5344CB8AC3E}">
        <p14:creationId xmlns:p14="http://schemas.microsoft.com/office/powerpoint/2010/main" val="30989819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C3305-7E96-4141-B163-448067039627}"/>
              </a:ext>
            </a:extLst>
          </p:cNvPr>
          <p:cNvSpPr>
            <a:spLocks noGrp="1"/>
          </p:cNvSpPr>
          <p:nvPr>
            <p:ph type="title"/>
          </p:nvPr>
        </p:nvSpPr>
        <p:spPr/>
        <p:txBody>
          <a:bodyPr/>
          <a:lstStyle/>
          <a:p>
            <a:r>
              <a:rPr lang="en-US" dirty="0"/>
              <a:t>Terms and acronyms</a:t>
            </a:r>
          </a:p>
        </p:txBody>
      </p:sp>
      <p:sp>
        <p:nvSpPr>
          <p:cNvPr id="3" name="Text Placeholder 2">
            <a:extLst>
              <a:ext uri="{FF2B5EF4-FFF2-40B4-BE49-F238E27FC236}">
                <a16:creationId xmlns:a16="http://schemas.microsoft.com/office/drawing/2014/main" id="{D2BE251F-DCEE-4D35-A563-6CC3602FFA3A}"/>
              </a:ext>
            </a:extLst>
          </p:cNvPr>
          <p:cNvSpPr>
            <a:spLocks noGrp="1"/>
          </p:cNvSpPr>
          <p:nvPr>
            <p:ph type="body" sz="quarter" idx="10"/>
          </p:nvPr>
        </p:nvSpPr>
        <p:spPr>
          <a:xfrm>
            <a:off x="274638" y="1212850"/>
            <a:ext cx="11887200" cy="738664"/>
          </a:xfrm>
        </p:spPr>
        <p:txBody>
          <a:bodyPr/>
          <a:lstStyle/>
          <a:p>
            <a:r>
              <a:rPr lang="en-US" dirty="0"/>
              <a:t>Don’t assume people know them!</a:t>
            </a:r>
          </a:p>
        </p:txBody>
      </p:sp>
    </p:spTree>
    <p:extLst>
      <p:ext uri="{BB962C8B-B14F-4D97-AF65-F5344CB8AC3E}">
        <p14:creationId xmlns:p14="http://schemas.microsoft.com/office/powerpoint/2010/main" val="9514649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7F0EA-D75F-4B91-9B51-2705AAF1CB04}"/>
              </a:ext>
            </a:extLst>
          </p:cNvPr>
          <p:cNvSpPr>
            <a:spLocks noGrp="1"/>
          </p:cNvSpPr>
          <p:nvPr>
            <p:ph type="title"/>
          </p:nvPr>
        </p:nvSpPr>
        <p:spPr/>
        <p:txBody>
          <a:bodyPr/>
          <a:lstStyle/>
          <a:p>
            <a:r>
              <a:rPr lang="en-US" dirty="0"/>
              <a:t>Dead air</a:t>
            </a:r>
          </a:p>
        </p:txBody>
      </p:sp>
      <p:sp>
        <p:nvSpPr>
          <p:cNvPr id="3" name="Text Placeholder 2">
            <a:extLst>
              <a:ext uri="{FF2B5EF4-FFF2-40B4-BE49-F238E27FC236}">
                <a16:creationId xmlns:a16="http://schemas.microsoft.com/office/drawing/2014/main" id="{52B1E71F-06E2-48A8-A5F5-399C2DB38351}"/>
              </a:ext>
            </a:extLst>
          </p:cNvPr>
          <p:cNvSpPr>
            <a:spLocks noGrp="1"/>
          </p:cNvSpPr>
          <p:nvPr>
            <p:ph type="body" sz="quarter" idx="10"/>
          </p:nvPr>
        </p:nvSpPr>
        <p:spPr>
          <a:xfrm>
            <a:off x="274638" y="1212850"/>
            <a:ext cx="11887200" cy="1415772"/>
          </a:xfrm>
        </p:spPr>
        <p:txBody>
          <a:bodyPr/>
          <a:lstStyle/>
          <a:p>
            <a:r>
              <a:rPr lang="en-US" dirty="0"/>
              <a:t>Narrate</a:t>
            </a:r>
          </a:p>
          <a:p>
            <a:r>
              <a:rPr lang="en-US" dirty="0"/>
              <a:t>Talk through things</a:t>
            </a:r>
          </a:p>
        </p:txBody>
      </p:sp>
    </p:spTree>
    <p:extLst>
      <p:ext uri="{BB962C8B-B14F-4D97-AF65-F5344CB8AC3E}">
        <p14:creationId xmlns:p14="http://schemas.microsoft.com/office/powerpoint/2010/main" val="2305568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Questions?</a:t>
            </a:r>
          </a:p>
        </p:txBody>
      </p:sp>
      <p:sp>
        <p:nvSpPr>
          <p:cNvPr id="4" name="Content Placeholder 2"/>
          <p:cNvSpPr>
            <a:spLocks noGrp="1"/>
          </p:cNvSpPr>
          <p:nvPr>
            <p:ph type="body" sz="quarter" idx="4294967295"/>
          </p:nvPr>
        </p:nvSpPr>
        <p:spPr>
          <a:xfrm>
            <a:off x="554038" y="1592263"/>
            <a:ext cx="11882437" cy="6282163"/>
          </a:xfrm>
        </p:spPr>
        <p:txBody>
          <a:bodyPr vert="horz" wrap="square" lIns="149196" tIns="93247" rIns="149196" bIns="93247" rtlCol="0">
            <a:spAutoFit/>
          </a:bodyPr>
          <a:lstStyle/>
          <a:p>
            <a:pPr marL="0" indent="0">
              <a:buNone/>
            </a:pPr>
            <a:r>
              <a:rPr lang="en-US" sz="4400" dirty="0">
                <a:solidFill>
                  <a:schemeClr val="tx1"/>
                </a:solidFill>
                <a:latin typeface="Segoe UI" panose="020B0502040204020203" pitchFamily="34" charset="0"/>
                <a:cs typeface="Segoe UI" panose="020B0502040204020203" pitchFamily="34" charset="0"/>
              </a:rPr>
              <a:t>Keep in touch!</a:t>
            </a:r>
          </a:p>
          <a:p>
            <a:pPr marL="0" indent="0">
              <a:buNone/>
            </a:pP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Twitter: @</a:t>
            </a:r>
            <a:r>
              <a:rPr lang="en-US" sz="4400" dirty="0" err="1">
                <a:solidFill>
                  <a:schemeClr val="tx1"/>
                </a:solidFill>
                <a:latin typeface="Segoe UI" panose="020B0502040204020203" pitchFamily="34" charset="0"/>
                <a:cs typeface="Segoe UI" panose="020B0502040204020203" pitchFamily="34" charset="0"/>
              </a:rPr>
              <a:t>dmakogon</a:t>
            </a: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Blog: </a:t>
            </a:r>
            <a:r>
              <a:rPr lang="en-US" sz="4400" dirty="0" err="1">
                <a:solidFill>
                  <a:schemeClr val="tx1"/>
                </a:solidFill>
                <a:latin typeface="Segoe UI" panose="020B0502040204020203" pitchFamily="34" charset="0"/>
                <a:cs typeface="Segoe UI" panose="020B0502040204020203" pitchFamily="34" charset="0"/>
              </a:rPr>
              <a:t>dmak.io</a:t>
            </a: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Azure stuff at </a:t>
            </a:r>
            <a:r>
              <a:rPr lang="en-US" sz="4400" dirty="0" err="1">
                <a:solidFill>
                  <a:schemeClr val="tx1"/>
                </a:solidFill>
                <a:latin typeface="Segoe UI" panose="020B0502040204020203" pitchFamily="34" charset="0"/>
                <a:cs typeface="Segoe UI" panose="020B0502040204020203" pitchFamily="34" charset="0"/>
                <a:hlinkClick r:id="rId3"/>
              </a:rPr>
              <a:t>Azure.com</a:t>
            </a: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Neo4j stuff at </a:t>
            </a:r>
            <a:r>
              <a:rPr lang="en-US" sz="4400" dirty="0">
                <a:solidFill>
                  <a:schemeClr val="tx1"/>
                </a:solidFill>
                <a:latin typeface="Segoe UI" panose="020B0502040204020203" pitchFamily="34" charset="0"/>
                <a:cs typeface="Segoe UI" panose="020B0502040204020203" pitchFamily="34" charset="0"/>
                <a:hlinkClick r:id="rId4"/>
              </a:rPr>
              <a:t>neo4j.com</a:t>
            </a: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Talk stuff at </a:t>
            </a:r>
            <a:r>
              <a:rPr lang="en-US" sz="4400" dirty="0">
                <a:solidFill>
                  <a:schemeClr val="tx1"/>
                </a:solidFill>
                <a:latin typeface="Segoe UI" panose="020B0502040204020203" pitchFamily="34" charset="0"/>
                <a:cs typeface="Segoe UI" panose="020B0502040204020203" pitchFamily="34" charset="0"/>
                <a:hlinkClick r:id="rId5"/>
              </a:rPr>
              <a:t>github.com/</a:t>
            </a:r>
            <a:r>
              <a:rPr lang="en-US" sz="4400" dirty="0" err="1">
                <a:solidFill>
                  <a:schemeClr val="tx1"/>
                </a:solidFill>
                <a:latin typeface="Segoe UI" panose="020B0502040204020203" pitchFamily="34" charset="0"/>
                <a:cs typeface="Segoe UI" panose="020B0502040204020203" pitchFamily="34" charset="0"/>
                <a:hlinkClick r:id="rId5"/>
              </a:rPr>
              <a:t>dmakogon</a:t>
            </a:r>
            <a:r>
              <a:rPr lang="en-US" sz="4400">
                <a:solidFill>
                  <a:schemeClr val="tx1"/>
                </a:solidFill>
                <a:latin typeface="Segoe UI" panose="020B0502040204020203" pitchFamily="34" charset="0"/>
                <a:cs typeface="Segoe UI" panose="020B0502040204020203" pitchFamily="34" charset="0"/>
                <a:hlinkClick r:id="rId5"/>
              </a:rPr>
              <a:t>/hrnug2016</a:t>
            </a:r>
            <a:endParaRPr lang="en-US" sz="4400" dirty="0">
              <a:solidFill>
                <a:schemeClr val="tx1"/>
              </a:solidFill>
              <a:latin typeface="Segoe UI" panose="020B0502040204020203" pitchFamily="34" charset="0"/>
              <a:cs typeface="Segoe UI" panose="020B0502040204020203" pitchFamily="34" charset="0"/>
            </a:endParaRPr>
          </a:p>
          <a:p>
            <a:pPr marL="0" indent="0">
              <a:buNone/>
            </a:pPr>
            <a:endParaRPr lang="en-US" sz="3199" dirty="0">
              <a:solidFill>
                <a:schemeClr val="tx1"/>
              </a:solidFill>
              <a:latin typeface="Segoe UI" panose="020B0502040204020203" pitchFamily="34" charset="0"/>
              <a:cs typeface="Segoe UI" panose="020B0502040204020203" pitchFamily="34" charset="0"/>
            </a:endParaRPr>
          </a:p>
          <a:p>
            <a:pPr marL="0" indent="0">
              <a:buNone/>
            </a:pPr>
            <a:endParaRPr lang="en-US" sz="2800" dirty="0">
              <a:solidFill>
                <a:srgbClr val="3C5365"/>
              </a:solidFill>
              <a:latin typeface="Consolas" pitchFamily="49" charset="0"/>
              <a:cs typeface="Consolas" pitchFamily="49" charset="0"/>
            </a:endParaRPr>
          </a:p>
        </p:txBody>
      </p:sp>
    </p:spTree>
    <p:extLst>
      <p:ext uri="{BB962C8B-B14F-4D97-AF65-F5344CB8AC3E}">
        <p14:creationId xmlns:p14="http://schemas.microsoft.com/office/powerpoint/2010/main" val="3671621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10AB391-9D21-405F-969F-01EA35356270}"/>
              </a:ext>
            </a:extLst>
          </p:cNvPr>
          <p:cNvSpPr>
            <a:spLocks noGrp="1"/>
          </p:cNvSpPr>
          <p:nvPr>
            <p:ph type="body" sz="quarter" idx="10"/>
          </p:nvPr>
        </p:nvSpPr>
        <p:spPr>
          <a:xfrm>
            <a:off x="1" y="344558"/>
            <a:ext cx="12695236" cy="6647974"/>
          </a:xfrm>
        </p:spPr>
        <p:txBody>
          <a:bodyPr/>
          <a:lstStyle/>
          <a:p>
            <a:r>
              <a:rPr lang="en-US" sz="2800" dirty="0"/>
              <a:t>Imagine that Great Amazing Thing you just worked on, and OH WHAT A STORY YOU COULD TELL! It has bells, whistles, drama, intrigue. There's some crafty code and a rarely-used workaround that could Change The World As We Know It! It talks about a new framework! And you have jokes! And pictures! And and and... </a:t>
            </a:r>
          </a:p>
          <a:p>
            <a:br>
              <a:rPr lang="en-US" sz="2800" dirty="0"/>
            </a:br>
            <a:r>
              <a:rPr lang="en-US" sz="2800" dirty="0"/>
              <a:t>And... you have a huge audience filling seats. Different backgrounds. Different primary spoken language. Different eyesight &amp; hearing. Different coding skills. Different attention spans. HOW WILL YOU SURVIVE!?!? </a:t>
            </a:r>
          </a:p>
          <a:p>
            <a:br>
              <a:rPr lang="en-US" sz="2800" dirty="0"/>
            </a:br>
            <a:r>
              <a:rPr lang="en-US" sz="2800" dirty="0"/>
              <a:t>Having given, and watched, a huge bunch</a:t>
            </a:r>
            <a:r>
              <a:rPr lang="en-US" sz="2800" b="1" dirty="0"/>
              <a:t>*</a:t>
            </a:r>
            <a:r>
              <a:rPr lang="en-US" sz="2800" dirty="0"/>
              <a:t> of talks worldwide, I've learned many things that help (and hurt) presentations. In this talk, I'll attempt to use the "things that help" to show you things that help AND things that hurt** in hopes that all of our future talks can help more and hurt less. </a:t>
            </a:r>
          </a:p>
          <a:p>
            <a:br>
              <a:rPr lang="en-US" sz="2800" dirty="0"/>
            </a:br>
            <a:r>
              <a:rPr lang="en-US" sz="2800" dirty="0"/>
              <a:t>*</a:t>
            </a:r>
            <a:r>
              <a:rPr lang="en-US" sz="2800" i="1" dirty="0"/>
              <a:t>Huge bunch</a:t>
            </a:r>
            <a:r>
              <a:rPr lang="en-US" sz="2800" dirty="0"/>
              <a:t> : a ridiculously-high number that gets larger every time I tell the story </a:t>
            </a:r>
            <a:br>
              <a:rPr lang="en-US" sz="2800" dirty="0"/>
            </a:br>
            <a:r>
              <a:rPr lang="en-US" sz="2800" dirty="0"/>
              <a:t>** These things don't really hurt. But they may make you cringe. Or sigh. Or gasp.</a:t>
            </a:r>
          </a:p>
        </p:txBody>
      </p:sp>
      <p:pic>
        <p:nvPicPr>
          <p:cNvPr id="5" name="Picture 2" descr="https://upload.wikimedia.org/wikipedia/commons/thumb/3/31/ProhibitionSign2.svg/1200px-ProhibitionSign2.svg.png">
            <a:extLst>
              <a:ext uri="{FF2B5EF4-FFF2-40B4-BE49-F238E27FC236}">
                <a16:creationId xmlns:a16="http://schemas.microsoft.com/office/drawing/2014/main" id="{8E54EE7A-5FA9-42DE-9009-3FFAE549B2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5113" y="194160"/>
            <a:ext cx="6537324" cy="6537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09976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simple agenda</a:t>
            </a:r>
          </a:p>
        </p:txBody>
      </p:sp>
      <p:sp>
        <p:nvSpPr>
          <p:cNvPr id="3" name="Text Placeholder 2"/>
          <p:cNvSpPr>
            <a:spLocks noGrp="1"/>
          </p:cNvSpPr>
          <p:nvPr>
            <p:ph type="body" sz="quarter" idx="10"/>
          </p:nvPr>
        </p:nvSpPr>
        <p:spPr>
          <a:xfrm>
            <a:off x="274638" y="1212850"/>
            <a:ext cx="11887200" cy="4124206"/>
          </a:xfrm>
        </p:spPr>
        <p:txBody>
          <a:bodyPr/>
          <a:lstStyle/>
          <a:p>
            <a:endParaRPr lang="en-US" dirty="0"/>
          </a:p>
          <a:p>
            <a:r>
              <a:rPr lang="en-US" dirty="0"/>
              <a:t>Speaking tips n tricks (really, that's it)</a:t>
            </a:r>
          </a:p>
          <a:p>
            <a:endParaRPr lang="en-US" dirty="0"/>
          </a:p>
          <a:p>
            <a:r>
              <a:rPr lang="en-US" i="1" dirty="0"/>
              <a:t>Primarily</a:t>
            </a:r>
            <a:r>
              <a:rPr lang="en-US" dirty="0"/>
              <a:t> for tech talks</a:t>
            </a:r>
          </a:p>
          <a:p>
            <a:endParaRPr lang="en-US" i="1" dirty="0"/>
          </a:p>
          <a:p>
            <a:r>
              <a:rPr lang="en-US" i="1" dirty="0" err="1"/>
              <a:t>Sorta</a:t>
            </a:r>
            <a:r>
              <a:rPr lang="en-US" i="1" dirty="0"/>
              <a:t> </a:t>
            </a:r>
            <a:r>
              <a:rPr lang="en-US" dirty="0"/>
              <a:t>applies to all talks</a:t>
            </a:r>
            <a:endParaRPr lang="en-US" i="1" dirty="0"/>
          </a:p>
        </p:txBody>
      </p:sp>
    </p:spTree>
    <p:extLst>
      <p:ext uri="{BB962C8B-B14F-4D97-AF65-F5344CB8AC3E}">
        <p14:creationId xmlns:p14="http://schemas.microsoft.com/office/powerpoint/2010/main" val="15636115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D5933B-5D28-4AC5-8B22-E7FDADB14BAA}"/>
              </a:ext>
            </a:extLst>
          </p:cNvPr>
          <p:cNvSpPr>
            <a:spLocks noGrp="1"/>
          </p:cNvSpPr>
          <p:nvPr>
            <p:ph type="title"/>
          </p:nvPr>
        </p:nvSpPr>
        <p:spPr/>
        <p:txBody>
          <a:bodyPr/>
          <a:lstStyle/>
          <a:p>
            <a:r>
              <a:rPr lang="en-US" dirty="0"/>
              <a:t>Pre-talk prep</a:t>
            </a:r>
          </a:p>
        </p:txBody>
      </p:sp>
    </p:spTree>
    <p:extLst>
      <p:ext uri="{BB962C8B-B14F-4D97-AF65-F5344CB8AC3E}">
        <p14:creationId xmlns:p14="http://schemas.microsoft.com/office/powerpoint/2010/main" val="13637216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224F44-8CAC-436A-8B80-22488CC6C681}"/>
              </a:ext>
            </a:extLst>
          </p:cNvPr>
          <p:cNvSpPr>
            <a:spLocks noGrp="1"/>
          </p:cNvSpPr>
          <p:nvPr>
            <p:ph type="title"/>
          </p:nvPr>
        </p:nvSpPr>
        <p:spPr/>
        <p:txBody>
          <a:bodyPr/>
          <a:lstStyle/>
          <a:p>
            <a:r>
              <a:rPr lang="en-US" dirty="0"/>
              <a:t>Checklist - hardware</a:t>
            </a:r>
          </a:p>
        </p:txBody>
      </p:sp>
      <p:sp>
        <p:nvSpPr>
          <p:cNvPr id="4" name="Text Placeholder 3">
            <a:extLst>
              <a:ext uri="{FF2B5EF4-FFF2-40B4-BE49-F238E27FC236}">
                <a16:creationId xmlns:a16="http://schemas.microsoft.com/office/drawing/2014/main" id="{EFADDCAC-973E-4671-85C8-F2FC3314D41E}"/>
              </a:ext>
            </a:extLst>
          </p:cNvPr>
          <p:cNvSpPr>
            <a:spLocks noGrp="1"/>
          </p:cNvSpPr>
          <p:nvPr>
            <p:ph type="body" sz="quarter" idx="10"/>
          </p:nvPr>
        </p:nvSpPr>
        <p:spPr>
          <a:xfrm>
            <a:off x="274638" y="1212850"/>
            <a:ext cx="11887200" cy="4801314"/>
          </a:xfrm>
        </p:spPr>
        <p:txBody>
          <a:bodyPr/>
          <a:lstStyle/>
          <a:p>
            <a:r>
              <a:rPr lang="en-US" dirty="0"/>
              <a:t>Laptop(s) + Power adapters</a:t>
            </a:r>
          </a:p>
          <a:p>
            <a:r>
              <a:rPr lang="en-US" dirty="0"/>
              <a:t>Video adapters</a:t>
            </a:r>
          </a:p>
          <a:p>
            <a:r>
              <a:rPr lang="en-US" dirty="0"/>
              <a:t>Network adapter</a:t>
            </a:r>
          </a:p>
          <a:p>
            <a:r>
              <a:rPr lang="en-US" dirty="0"/>
              <a:t>Hotspot</a:t>
            </a:r>
          </a:p>
          <a:p>
            <a:r>
              <a:rPr lang="en-US" dirty="0"/>
              <a:t>Clicker / pointer / mouse</a:t>
            </a:r>
          </a:p>
          <a:p>
            <a:r>
              <a:rPr lang="en-US" dirty="0"/>
              <a:t>Batteries (charged, plus extras)</a:t>
            </a:r>
          </a:p>
          <a:p>
            <a:endParaRPr lang="en-US" dirty="0"/>
          </a:p>
        </p:txBody>
      </p:sp>
    </p:spTree>
    <p:extLst>
      <p:ext uri="{BB962C8B-B14F-4D97-AF65-F5344CB8AC3E}">
        <p14:creationId xmlns:p14="http://schemas.microsoft.com/office/powerpoint/2010/main" val="19830941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224F44-8CAC-436A-8B80-22488CC6C681}"/>
              </a:ext>
            </a:extLst>
          </p:cNvPr>
          <p:cNvSpPr>
            <a:spLocks noGrp="1"/>
          </p:cNvSpPr>
          <p:nvPr>
            <p:ph type="title"/>
          </p:nvPr>
        </p:nvSpPr>
        <p:spPr/>
        <p:txBody>
          <a:bodyPr/>
          <a:lstStyle/>
          <a:p>
            <a:r>
              <a:rPr lang="en-US" dirty="0"/>
              <a:t>Checklist - software</a:t>
            </a:r>
          </a:p>
        </p:txBody>
      </p:sp>
      <p:sp>
        <p:nvSpPr>
          <p:cNvPr id="4" name="Text Placeholder 3">
            <a:extLst>
              <a:ext uri="{FF2B5EF4-FFF2-40B4-BE49-F238E27FC236}">
                <a16:creationId xmlns:a16="http://schemas.microsoft.com/office/drawing/2014/main" id="{EFADDCAC-973E-4671-85C8-F2FC3314D41E}"/>
              </a:ext>
            </a:extLst>
          </p:cNvPr>
          <p:cNvSpPr>
            <a:spLocks noGrp="1"/>
          </p:cNvSpPr>
          <p:nvPr>
            <p:ph type="body" sz="quarter" idx="10"/>
          </p:nvPr>
        </p:nvSpPr>
        <p:spPr>
          <a:xfrm>
            <a:off x="274638" y="1212850"/>
            <a:ext cx="11887200" cy="4124206"/>
          </a:xfrm>
        </p:spPr>
        <p:txBody>
          <a:bodyPr/>
          <a:lstStyle/>
          <a:p>
            <a:r>
              <a:rPr lang="en-US" dirty="0"/>
              <a:t>Apps installed</a:t>
            </a:r>
          </a:p>
          <a:p>
            <a:r>
              <a:rPr lang="en-US" dirty="0"/>
              <a:t>Code downloaded / cloned</a:t>
            </a:r>
          </a:p>
          <a:p>
            <a:r>
              <a:rPr lang="en-US" dirty="0"/>
              <a:t>Directory-jump quick-links</a:t>
            </a:r>
          </a:p>
          <a:p>
            <a:r>
              <a:rPr lang="en-US" dirty="0"/>
              <a:t>Start / test utilities (e.g. </a:t>
            </a:r>
            <a:r>
              <a:rPr lang="en-US" dirty="0" err="1"/>
              <a:t>ZoomIt</a:t>
            </a:r>
            <a:r>
              <a:rPr lang="en-US" dirty="0"/>
              <a:t>)</a:t>
            </a:r>
          </a:p>
          <a:p>
            <a:r>
              <a:rPr lang="en-US" dirty="0"/>
              <a:t>Configure </a:t>
            </a:r>
            <a:r>
              <a:rPr lang="en-US" dirty="0" err="1"/>
              <a:t>WiFi</a:t>
            </a:r>
            <a:endParaRPr lang="en-US" dirty="0"/>
          </a:p>
          <a:p>
            <a:r>
              <a:rPr lang="en-US" dirty="0"/>
              <a:t>Azure? Test non-web ports</a:t>
            </a:r>
          </a:p>
        </p:txBody>
      </p:sp>
    </p:spTree>
    <p:extLst>
      <p:ext uri="{BB962C8B-B14F-4D97-AF65-F5344CB8AC3E}">
        <p14:creationId xmlns:p14="http://schemas.microsoft.com/office/powerpoint/2010/main" val="30767057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224F44-8CAC-436A-8B80-22488CC6C681}"/>
              </a:ext>
            </a:extLst>
          </p:cNvPr>
          <p:cNvSpPr>
            <a:spLocks noGrp="1"/>
          </p:cNvSpPr>
          <p:nvPr>
            <p:ph type="title"/>
          </p:nvPr>
        </p:nvSpPr>
        <p:spPr/>
        <p:txBody>
          <a:bodyPr/>
          <a:lstStyle/>
          <a:p>
            <a:r>
              <a:rPr lang="en-US" dirty="0"/>
              <a:t>Checklist – non-essentials</a:t>
            </a:r>
          </a:p>
        </p:txBody>
      </p:sp>
      <p:sp>
        <p:nvSpPr>
          <p:cNvPr id="4" name="Text Placeholder 3">
            <a:extLst>
              <a:ext uri="{FF2B5EF4-FFF2-40B4-BE49-F238E27FC236}">
                <a16:creationId xmlns:a16="http://schemas.microsoft.com/office/drawing/2014/main" id="{EFADDCAC-973E-4671-85C8-F2FC3314D41E}"/>
              </a:ext>
            </a:extLst>
          </p:cNvPr>
          <p:cNvSpPr>
            <a:spLocks noGrp="1"/>
          </p:cNvSpPr>
          <p:nvPr>
            <p:ph type="body" sz="quarter" idx="10"/>
          </p:nvPr>
        </p:nvSpPr>
        <p:spPr>
          <a:xfrm>
            <a:off x="274638" y="1212850"/>
            <a:ext cx="11887200" cy="4124206"/>
          </a:xfrm>
        </p:spPr>
        <p:txBody>
          <a:bodyPr/>
          <a:lstStyle/>
          <a:p>
            <a:r>
              <a:rPr lang="en-US" dirty="0"/>
              <a:t>Shut down email / chat</a:t>
            </a:r>
          </a:p>
          <a:p>
            <a:r>
              <a:rPr lang="en-US" dirty="0"/>
              <a:t>Shut unneeded browser tabs</a:t>
            </a:r>
          </a:p>
          <a:p>
            <a:r>
              <a:rPr lang="en-US" dirty="0"/>
              <a:t>Turn off:</a:t>
            </a:r>
          </a:p>
          <a:p>
            <a:r>
              <a:rPr lang="en-US" dirty="0"/>
              <a:t>  screen savers</a:t>
            </a:r>
          </a:p>
          <a:p>
            <a:r>
              <a:rPr lang="en-US" dirty="0"/>
              <a:t>  notifications</a:t>
            </a:r>
          </a:p>
          <a:p>
            <a:r>
              <a:rPr lang="en-US" dirty="0"/>
              <a:t>  sleep</a:t>
            </a:r>
          </a:p>
        </p:txBody>
      </p:sp>
    </p:spTree>
    <p:extLst>
      <p:ext uri="{BB962C8B-B14F-4D97-AF65-F5344CB8AC3E}">
        <p14:creationId xmlns:p14="http://schemas.microsoft.com/office/powerpoint/2010/main" val="6932233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224F44-8CAC-436A-8B80-22488CC6C681}"/>
              </a:ext>
            </a:extLst>
          </p:cNvPr>
          <p:cNvSpPr>
            <a:spLocks noGrp="1"/>
          </p:cNvSpPr>
          <p:nvPr>
            <p:ph type="title"/>
          </p:nvPr>
        </p:nvSpPr>
        <p:spPr/>
        <p:txBody>
          <a:bodyPr/>
          <a:lstStyle/>
          <a:p>
            <a:r>
              <a:rPr lang="en-US" dirty="0"/>
              <a:t>Checklist – before presenting</a:t>
            </a:r>
          </a:p>
        </p:txBody>
      </p:sp>
      <p:sp>
        <p:nvSpPr>
          <p:cNvPr id="4" name="Text Placeholder 3">
            <a:extLst>
              <a:ext uri="{FF2B5EF4-FFF2-40B4-BE49-F238E27FC236}">
                <a16:creationId xmlns:a16="http://schemas.microsoft.com/office/drawing/2014/main" id="{EFADDCAC-973E-4671-85C8-F2FC3314D41E}"/>
              </a:ext>
            </a:extLst>
          </p:cNvPr>
          <p:cNvSpPr>
            <a:spLocks noGrp="1"/>
          </p:cNvSpPr>
          <p:nvPr>
            <p:ph type="body" sz="quarter" idx="10"/>
          </p:nvPr>
        </p:nvSpPr>
        <p:spPr>
          <a:xfrm>
            <a:off x="274638" y="1212850"/>
            <a:ext cx="11887200" cy="4124206"/>
          </a:xfrm>
        </p:spPr>
        <p:txBody>
          <a:bodyPr/>
          <a:lstStyle/>
          <a:p>
            <a:r>
              <a:rPr lang="en-US" dirty="0"/>
              <a:t>Screen test / resolution test</a:t>
            </a:r>
          </a:p>
          <a:p>
            <a:r>
              <a:rPr lang="en-US" dirty="0"/>
              <a:t>Microphone test</a:t>
            </a:r>
          </a:p>
          <a:p>
            <a:r>
              <a:rPr lang="en-US" dirty="0"/>
              <a:t>Network test</a:t>
            </a:r>
          </a:p>
          <a:p>
            <a:r>
              <a:rPr lang="en-US" dirty="0"/>
              <a:t>Code / text display test</a:t>
            </a:r>
          </a:p>
          <a:p>
            <a:endParaRPr lang="en-US" dirty="0"/>
          </a:p>
          <a:p>
            <a:r>
              <a:rPr lang="en-US" dirty="0"/>
              <a:t>Bathroom break</a:t>
            </a:r>
          </a:p>
        </p:txBody>
      </p:sp>
    </p:spTree>
    <p:extLst>
      <p:ext uri="{BB962C8B-B14F-4D97-AF65-F5344CB8AC3E}">
        <p14:creationId xmlns:p14="http://schemas.microsoft.com/office/powerpoint/2010/main" val="2826897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Effect transition="in" filter="fade">
                                      <p:cBhvr>
                                        <p:cTn id="19"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020D8E4-6DA3-8846-A48D-5EEC69051A9A}" vid="{FBE598BF-7A84-FC44-9022-861D0F11A5A3}"/>
    </a:ext>
  </a:extLst>
</a:theme>
</file>

<file path=ppt/theme/theme2.xml><?xml version="1.0" encoding="utf-8"?>
<a:theme xmlns:a="http://schemas.openxmlformats.org/drawingml/2006/main" name="1_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020D8E4-6DA3-8846-A48D-5EEC69051A9A}" vid="{FBE598BF-7A84-FC44-9022-861D0F11A5A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8" ma:contentTypeDescription="Create a new document." ma:contentTypeScope="" ma:versionID="943be92678b93f1250d47552b750dfa9">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64ca87391a03306b6b97ef1cc1392d96"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element ref="ns2: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element name="_ip_UnifiedCompliancePolicyProperties" ma:index="40" nillable="true" ma:displayName="Unified Compliance Policy Properties" ma:hidden="true" ma:internalName="_ip_UnifiedCompliancePolicyProperties">
      <xsd:simpleType>
        <xsd:restriction base="dms:Note"/>
      </xsd:simpleType>
    </xsd:element>
    <xsd:element name="_ip_UnifiedCompliancePolicyUIAction" ma:index="4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element name="SharedWithDetails" ma:index="3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68</Value>
      <Value>410</Value>
      <Value>36</Value>
      <Value>5</Value>
    </TaxCatchAll>
    <AverageRating xmlns="http://schemas.microsoft.com/sharepoint/v3" xsi:nil="true"/>
    <LikesCount xmlns="http://schemas.microsoft.com/sharepoint/v3" xsi:nil="true"/>
    <TaxKeywordTaxHTField xmlns="230e9df3-be65-4c73-a93b-d1236ebd677e">
      <Terms xmlns="http://schemas.microsoft.com/office/infopath/2007/PartnerControls">
        <TermInfo xmlns="http://schemas.microsoft.com/office/infopath/2007/PartnerControls">
          <TermName xmlns="http://schemas.microsoft.com/office/infopath/2007/PartnerControls">TechReady 22</TermName>
          <TermId xmlns="http://schemas.microsoft.com/office/infopath/2007/PartnerControls">88255ce9-3aea-405b-9a14-dea0b0a00506</TermId>
        </TermInfo>
      </Terms>
    </TaxKeywordTaxHTField>
    <Event_x0020_End_x0020_Date xmlns="12a172fe-0250-434a-85cf-03b10810c5e5">2016-02-05T08:00:00+00:00</Event_x0020_End_x0020_Date>
    <Event_x0020_Start_x0020_Date xmlns="12a172fe-0250-434a-85cf-03b10810c5e5">2016-02-01T08:00:00+00:00</Event_x0020_Start_x0020_Date>
    <MS_x0020_Speaker xmlns="12a172fe-0250-434a-85cf-03b10810c5e5">
      <UserInfo>
        <DisplayName/>
        <AccountId xsi:nil="true"/>
        <AccountType/>
      </UserInfo>
    </MS_x0020_Speaker>
    <External_x0020_Speaker xmlns="12a172fe-0250-434a-85cf-03b10810c5e5">David Makogon; Ryan CrawCour</External_x0020_Speaker>
    <Session_x0020_Code xmlns="12a172fe-0250-434a-85cf-03b10810c5e5">DP331</Session_x0020_Code>
    <Presentation_x0020_Date xmlns="12a172fe-0250-434a-85cf-03b10810c5e5">2016-02-04T08:00:00+00:00</Presentation_x0020_Date>
    <MS_x0020_Content_x0020_Owner xmlns="12a172fe-0250-434a-85cf-03b10810c5e5">
      <UserInfo>
        <DisplayName/>
        <AccountId xsi:nil="true"/>
        <AccountType/>
      </UserInfo>
    </MS_x0020_Content_x0020_Owner>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Washington State Convention and Trade Center</TermName>
          <TermId xmlns="http://schemas.microsoft.com/office/infopath/2007/PartnerControls">2ebf141d-f871-4cc9-bf08-f87f112ab464</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TechReady</TermName>
          <TermId xmlns="http://schemas.microsoft.com/office/infopath/2007/PartnerControls">ebdf1b7d-d34f-4ccf-ac45-ca5a756d5c65</TermId>
        </TermInfo>
      </Terms>
    </k62f7d35b80b40fb8c27985e50b34fcd>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Seattle</TermName>
          <TermId xmlns="http://schemas.microsoft.com/office/infopath/2007/PartnerControls">54f46ed2-c77e-4a59-b182-a4171fdb0d11</TermId>
        </TermInfo>
      </Terms>
    </pfbfa50075a04958bd8757dc155d3e08>
    <o72fbe6ee5ae4131af0832c08ec51202 xmlns="12a172fe-0250-434a-85cf-03b10810c5e5">
      <Terms xmlns="http://schemas.microsoft.com/office/infopath/2007/PartnerControls"/>
    </o72fbe6ee5ae4131af0832c08ec51202>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b9cf3a3af7b473faa5c9c98148a90a4 xmlns="12a172fe-0250-434a-85cf-03b10810c5e5">
      <Terms xmlns="http://schemas.microsoft.com/office/infopath/2007/PartnerControls"/>
    </eb9cf3a3af7b473faa5c9c98148a90a4>
    <SharedWithUsers xmlns="12a172fe-0250-434a-85cf-03b10810c5e5">
      <UserInfo>
        <DisplayName/>
        <AccountId xsi:nil="true"/>
        <AccountType/>
      </UserInfo>
    </SharedWithUsers>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5EC5AA3F-E919-43C0-B577-19D8FA24B9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a172fe-0250-434a-85cf-03b10810c5e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infopath/2007/PartnerControl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12a172fe-0250-434a-85cf-03b10810c5e5"/>
    <ds:schemaRef ds:uri="http://schemas.microsoft.com/sharepoint/v3"/>
    <ds:schemaRef ds:uri="230e9df3-be65-4c73-a93b-d1236ebd677e"/>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TR22_BO_CT_Template</Template>
  <TotalTime>16380</TotalTime>
  <Words>3568</Words>
  <Application>Microsoft Office PowerPoint</Application>
  <PresentationFormat>Custom</PresentationFormat>
  <Paragraphs>260</Paragraphs>
  <Slides>26</Slides>
  <Notes>26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26</vt:i4>
      </vt:variant>
    </vt:vector>
  </HeadingPairs>
  <TitlesOfParts>
    <vt:vector size="35" baseType="lpstr">
      <vt:lpstr>MS PGothic</vt:lpstr>
      <vt:lpstr>Arial</vt:lpstr>
      <vt:lpstr>Calibri</vt:lpstr>
      <vt:lpstr>Consolas</vt:lpstr>
      <vt:lpstr>Segoe UI</vt:lpstr>
      <vt:lpstr>Segoe UI Light</vt:lpstr>
      <vt:lpstr>Wingdings</vt:lpstr>
      <vt:lpstr>5-30721_Build_2016_Template_Dark</vt:lpstr>
      <vt:lpstr>1_5-30721_Build_2016_Template_Dark</vt:lpstr>
      <vt:lpstr>So, you wanna give a tech talk?  David Makogon, Microsoft </vt:lpstr>
      <vt:lpstr>PowerPoint Presentation</vt:lpstr>
      <vt:lpstr>PowerPoint Presentation</vt:lpstr>
      <vt:lpstr>Real simple agenda</vt:lpstr>
      <vt:lpstr>Pre-talk prep</vt:lpstr>
      <vt:lpstr>Checklist - hardware</vt:lpstr>
      <vt:lpstr>Checklist - software</vt:lpstr>
      <vt:lpstr>Checklist – non-essentials</vt:lpstr>
      <vt:lpstr>Checklist – before presenting</vt:lpstr>
      <vt:lpstr>Eye charts</vt:lpstr>
      <vt:lpstr>Obligatory "bullet" eye-chart slide</vt:lpstr>
      <vt:lpstr>Bullets (or not)</vt:lpstr>
      <vt:lpstr>Fonts (and code)</vt:lpstr>
      <vt:lpstr>Code editor…</vt:lpstr>
      <vt:lpstr>Human interaction</vt:lpstr>
      <vt:lpstr>Know your audience</vt:lpstr>
      <vt:lpstr>Jokes</vt:lpstr>
      <vt:lpstr>Your voice </vt:lpstr>
      <vt:lpstr>Your location</vt:lpstr>
      <vt:lpstr>Highlighting</vt:lpstr>
      <vt:lpstr>Dealing with questions</vt:lpstr>
      <vt:lpstr>PowerPoint Presentation</vt:lpstr>
      <vt:lpstr>Dealing with #FAIL</vt:lpstr>
      <vt:lpstr>Terms and acronyms</vt:lpstr>
      <vt:lpstr>Dead air</vt:lpstr>
      <vt:lpstr>Questions?</vt:lpstr>
    </vt:vector>
  </TitlesOfParts>
  <Manager>&lt;Speech writer name goes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Data in Azure DocumentDB</dc:title>
  <dc:subject>TechReady 22</dc:subject>
  <dc:creator>Administrator</dc:creator>
  <cp:keywords>TechReady 22</cp:keywords>
  <dc:description>Template: Mitchell Derrey, Silver Fox Productions
Formatting: 
Event Date: February 1st - 5th, 2016
Event Location: WSCTC, Seattle, WA
Audience Type: Internal</dc:description>
  <cp:lastModifiedBy>David Makogon</cp:lastModifiedBy>
  <cp:revision>348</cp:revision>
  <dcterms:created xsi:type="dcterms:W3CDTF">2016-02-04T21:48:58Z</dcterms:created>
  <dcterms:modified xsi:type="dcterms:W3CDTF">2017-10-07T02:52:11Z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36;#Washington State Convention and Trade Center|2ebf141d-f871-4cc9-bf08-f87f112ab464</vt:lpwstr>
  </property>
  <property fmtid="{D5CDD505-2E9C-101B-9397-08002B2CF9AE}" pid="7" name="Track">
    <vt:lpwstr/>
  </property>
  <property fmtid="{D5CDD505-2E9C-101B-9397-08002B2CF9AE}" pid="8" name="Event Location">
    <vt:lpwstr>5;#Seattle|54f46ed2-c77e-4a59-b182-a4171fdb0d11</vt:lpwstr>
  </property>
  <property fmtid="{D5CDD505-2E9C-101B-9397-08002B2CF9AE}" pid="9" name="Campaign">
    <vt:lpwstr/>
  </property>
  <property fmtid="{D5CDD505-2E9C-101B-9397-08002B2CF9AE}" pid="10" name="TaxKeyword">
    <vt:lpwstr>410;#TechReady 22|88255ce9-3aea-405b-9a14-dea0b0a00506</vt:lpwstr>
  </property>
  <property fmtid="{D5CDD505-2E9C-101B-9397-08002B2CF9AE}" pid="11" name="Audience1">
    <vt:lpwstr/>
  </property>
  <property fmtid="{D5CDD505-2E9C-101B-9397-08002B2CF9AE}" pid="12" name="Event Name">
    <vt:lpwstr>68;#TechReady|ebdf1b7d-d34f-4ccf-ac45-ca5a756d5c65</vt:lpwstr>
  </property>
  <property fmtid="{D5CDD505-2E9C-101B-9397-08002B2CF9AE}" pid="13" name="MSIP_Label_f42aa342-8706-4288-bd11-ebb85995028c_Enabled">
    <vt:lpwstr>True</vt:lpwstr>
  </property>
  <property fmtid="{D5CDD505-2E9C-101B-9397-08002B2CF9AE}" pid="14" name="MSIP_Label_f42aa342-8706-4288-bd11-ebb85995028c_SiteId">
    <vt:lpwstr>72f988bf-86f1-41af-91ab-2d7cd011db47</vt:lpwstr>
  </property>
  <property fmtid="{D5CDD505-2E9C-101B-9397-08002B2CF9AE}" pid="15" name="MSIP_Label_f42aa342-8706-4288-bd11-ebb85995028c_Ref">
    <vt:lpwstr>https://api.informationprotection.azure.com/api/72f988bf-86f1-41af-91ab-2d7cd011db47</vt:lpwstr>
  </property>
  <property fmtid="{D5CDD505-2E9C-101B-9397-08002B2CF9AE}" pid="16" name="MSIP_Label_f42aa342-8706-4288-bd11-ebb85995028c_Owner">
    <vt:lpwstr>davimak@microsoft.com</vt:lpwstr>
  </property>
  <property fmtid="{D5CDD505-2E9C-101B-9397-08002B2CF9AE}" pid="17" name="MSIP_Label_f42aa342-8706-4288-bd11-ebb85995028c_SetDate">
    <vt:lpwstr>2017-10-05T00:00:28.7329510-04:00</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ies>
</file>